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16" r:id="rId2"/>
    <p:sldId id="315" r:id="rId3"/>
    <p:sldId id="257" r:id="rId4"/>
    <p:sldId id="290" r:id="rId5"/>
    <p:sldId id="279" r:id="rId6"/>
    <p:sldId id="268" r:id="rId7"/>
    <p:sldId id="293" r:id="rId8"/>
    <p:sldId id="294" r:id="rId9"/>
    <p:sldId id="304" r:id="rId10"/>
    <p:sldId id="273" r:id="rId11"/>
    <p:sldId id="281" r:id="rId12"/>
    <p:sldId id="282" r:id="rId13"/>
    <p:sldId id="275" r:id="rId14"/>
    <p:sldId id="283" r:id="rId15"/>
    <p:sldId id="276" r:id="rId16"/>
    <p:sldId id="284" r:id="rId17"/>
    <p:sldId id="305" r:id="rId18"/>
    <p:sldId id="298" r:id="rId19"/>
    <p:sldId id="297" r:id="rId20"/>
    <p:sldId id="299" r:id="rId21"/>
    <p:sldId id="301" r:id="rId22"/>
    <p:sldId id="308" r:id="rId23"/>
    <p:sldId id="310" r:id="rId24"/>
    <p:sldId id="309" r:id="rId25"/>
    <p:sldId id="313" r:id="rId26"/>
    <p:sldId id="259" r:id="rId27"/>
    <p:sldId id="314" r:id="rId28"/>
    <p:sldId id="31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7B7B"/>
    <a:srgbClr val="7A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86369" autoAdjust="0"/>
  </p:normalViewPr>
  <p:slideViewPr>
    <p:cSldViewPr snapToGrid="0">
      <p:cViewPr varScale="1">
        <p:scale>
          <a:sx n="66" d="100"/>
          <a:sy n="66" d="100"/>
        </p:scale>
        <p:origin x="178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F3AF-3D5A-4577-98B2-6A8AA782749E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A106-F6CB-40E9-8CB2-3FFE88E3D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7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25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8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4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19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2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6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57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44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7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07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83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6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8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620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0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9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33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1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78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2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1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3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8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B18C-58A8-461F-8D67-AAC31292F612}" type="datetimeFigureOut">
              <a:rPr lang="zh-CN" altLang="en-US" smtClean="0"/>
              <a:t>2020/6/16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tmp"/><Relationship Id="rId3" Type="http://schemas.openxmlformats.org/officeDocument/2006/relationships/image" Target="../media/image63.png"/><Relationship Id="rId7" Type="http://schemas.openxmlformats.org/officeDocument/2006/relationships/image" Target="../media/image63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5.tm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13" Type="http://schemas.openxmlformats.org/officeDocument/2006/relationships/image" Target="../media/image75.png"/><Relationship Id="rId3" Type="http://schemas.openxmlformats.org/officeDocument/2006/relationships/image" Target="../media/image69.tmp"/><Relationship Id="rId7" Type="http://schemas.openxmlformats.org/officeDocument/2006/relationships/image" Target="../media/image70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tmp"/><Relationship Id="rId11" Type="http://schemas.openxmlformats.org/officeDocument/2006/relationships/image" Target="../media/image720.PNG"/><Relationship Id="rId5" Type="http://schemas.openxmlformats.org/officeDocument/2006/relationships/image" Target="../media/image71.tmp"/><Relationship Id="rId4" Type="http://schemas.openxmlformats.org/officeDocument/2006/relationships/image" Target="../media/image70.tmp"/><Relationship Id="rId9" Type="http://schemas.openxmlformats.org/officeDocument/2006/relationships/image" Target="../media/image690.PNG"/><Relationship Id="rId14" Type="http://schemas.openxmlformats.org/officeDocument/2006/relationships/image" Target="../media/image6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5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4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1.png"/><Relationship Id="rId7" Type="http://schemas.openxmlformats.org/officeDocument/2006/relationships/image" Target="../media/image15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9.png"/><Relationship Id="rId5" Type="http://schemas.openxmlformats.org/officeDocument/2006/relationships/image" Target="../media/image113.png"/><Relationship Id="rId10" Type="http://schemas.openxmlformats.org/officeDocument/2006/relationships/image" Target="../media/image18.PNG"/><Relationship Id="rId4" Type="http://schemas.openxmlformats.org/officeDocument/2006/relationships/image" Target="../media/image112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49531"/>
            <a:ext cx="9144000" cy="1171712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Non-revisiting Coverage Task with Minimal Discontinuities for Non-redundant Manipulators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625507"/>
          </a:xfrm>
        </p:spPr>
        <p:txBody>
          <a:bodyPr>
            <a:normAutofit/>
          </a:bodyPr>
          <a:lstStyle/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 Yang, Jaime Valls Miro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Yue Wang,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Rong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Laboratory, Zhejiang University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Autonomous Systems (CAS), University of Technology </a:t>
            </a:r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Sydney</a:t>
            </a:r>
          </a:p>
          <a:p>
            <a:endParaRPr lang="en-US" altLang="zh-CN" sz="2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Robotics: Science and Systems 2020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85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7329" y="1463040"/>
                <a:ext cx="10641055" cy="4062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structures of arbitrary-shape cells can be classified through their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genus. </a:t>
                </a: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iteratively: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and discard equivalent divisions        genus-1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 are finitely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solvable.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three-stage solver for genus-2 cells with proven finiteness of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divisions.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solver for genus-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cells.</a:t>
                </a: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for details and complexity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analysis)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29" y="1463040"/>
                <a:ext cx="10641055" cy="4062651"/>
              </a:xfrm>
              <a:prstGeom prst="rect">
                <a:avLst/>
              </a:prstGeom>
              <a:blipFill>
                <a:blip r:embed="rId3"/>
                <a:stretch>
                  <a:fillRect l="-916" t="-1201" b="-2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5849420" y="2602051"/>
            <a:ext cx="315074" cy="28498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54011" y="1316180"/>
            <a:ext cx="9543121" cy="6161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1: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part is negligible.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F68EBFF-E20A-4D74-8ADD-6B3F496A3A56}"/>
              </a:ext>
            </a:extLst>
          </p:cNvPr>
          <p:cNvGrpSpPr/>
          <p:nvPr/>
        </p:nvGrpSpPr>
        <p:grpSpPr>
          <a:xfrm>
            <a:off x="1507696" y="2920634"/>
            <a:ext cx="1316248" cy="1306974"/>
            <a:chOff x="-1579371" y="-2792310"/>
            <a:chExt cx="2323364" cy="2306994"/>
          </a:xfrm>
        </p:grpSpPr>
        <p:sp>
          <p:nvSpPr>
            <p:cNvPr id="94" name="椭圆 93"/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77DDD44A-2732-4881-9FE4-864B8198426A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5F83B6BE-E92D-4D3A-94E7-4DA498C418B3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969F700A-B1E6-4E58-9F19-37181AA22AA2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弧形 101">
              <a:extLst>
                <a:ext uri="{FF2B5EF4-FFF2-40B4-BE49-F238E27FC236}">
                  <a16:creationId xmlns:a16="http://schemas.microsoft.com/office/drawing/2014/main" id="{989F1C2A-FC1A-42F6-8666-09DA3E0D45C8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98871" y="5205637"/>
            <a:ext cx="2179761" cy="1244378"/>
            <a:chOff x="563875" y="4341375"/>
            <a:chExt cx="4041133" cy="2306994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EB3FF16-46BD-49AD-B497-22DF58AE1940}"/>
                </a:ext>
              </a:extLst>
            </p:cNvPr>
            <p:cNvSpPr/>
            <p:nvPr/>
          </p:nvSpPr>
          <p:spPr>
            <a:xfrm>
              <a:off x="863085" y="4630787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F76D0BB3-A67E-428B-8D65-AF66D4B5618D}"/>
                </a:ext>
              </a:extLst>
            </p:cNvPr>
            <p:cNvSpPr/>
            <p:nvPr/>
          </p:nvSpPr>
          <p:spPr>
            <a:xfrm>
              <a:off x="3903044" y="513416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6E014AD9-99E3-474C-BC8E-7F8C79E8F5F6}"/>
                </a:ext>
              </a:extLst>
            </p:cNvPr>
            <p:cNvSpPr txBox="1"/>
            <p:nvPr/>
          </p:nvSpPr>
          <p:spPr>
            <a:xfrm>
              <a:off x="563875" y="4344175"/>
              <a:ext cx="844591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A946BB3-9FCA-4CE3-A980-2FDCA4D5954E}"/>
                </a:ext>
              </a:extLst>
            </p:cNvPr>
            <p:cNvSpPr txBox="1"/>
            <p:nvPr/>
          </p:nvSpPr>
          <p:spPr>
            <a:xfrm>
              <a:off x="2136765" y="5921392"/>
              <a:ext cx="821189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②</a:t>
              </a:r>
            </a:p>
          </p:txBody>
        </p:sp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4B4CCBF6-FE9E-47BF-A425-F99E9F6ACD94}"/>
                </a:ext>
              </a:extLst>
            </p:cNvPr>
            <p:cNvSpPr/>
            <p:nvPr/>
          </p:nvSpPr>
          <p:spPr>
            <a:xfrm>
              <a:off x="1612887" y="434137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>
              <a:extLst>
                <a:ext uri="{FF2B5EF4-FFF2-40B4-BE49-F238E27FC236}">
                  <a16:creationId xmlns:a16="http://schemas.microsoft.com/office/drawing/2014/main" id="{5E3BDEAF-30DD-49AB-98B1-FA1BDCDF1C11}"/>
                </a:ext>
              </a:extLst>
            </p:cNvPr>
            <p:cNvSpPr/>
            <p:nvPr/>
          </p:nvSpPr>
          <p:spPr>
            <a:xfrm>
              <a:off x="563880" y="4342714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弧形 108">
              <a:extLst>
                <a:ext uri="{FF2B5EF4-FFF2-40B4-BE49-F238E27FC236}">
                  <a16:creationId xmlns:a16="http://schemas.microsoft.com/office/drawing/2014/main" id="{78E977FC-1033-4988-9DDE-04006D457A2B}"/>
                </a:ext>
              </a:extLst>
            </p:cNvPr>
            <p:cNvSpPr/>
            <p:nvPr/>
          </p:nvSpPr>
          <p:spPr>
            <a:xfrm>
              <a:off x="574765" y="5411893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弧形 109">
              <a:extLst>
                <a:ext uri="{FF2B5EF4-FFF2-40B4-BE49-F238E27FC236}">
                  <a16:creationId xmlns:a16="http://schemas.microsoft.com/office/drawing/2014/main" id="{411D1E19-A700-4C26-B6C0-57F7E185B5C8}"/>
                </a:ext>
              </a:extLst>
            </p:cNvPr>
            <p:cNvSpPr/>
            <p:nvPr/>
          </p:nvSpPr>
          <p:spPr>
            <a:xfrm>
              <a:off x="1645737" y="5396220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9C3CE8AE-6DC7-42B2-82D7-DA1C67DB74C6}"/>
                </a:ext>
              </a:extLst>
            </p:cNvPr>
            <p:cNvSpPr txBox="1"/>
            <p:nvPr/>
          </p:nvSpPr>
          <p:spPr>
            <a:xfrm>
              <a:off x="2947569" y="4853400"/>
              <a:ext cx="765330" cy="131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970955" y="5205637"/>
            <a:ext cx="1931647" cy="1244409"/>
            <a:chOff x="7800256" y="4639963"/>
            <a:chExt cx="3581229" cy="2307103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0C693082-9B4A-40E4-A215-5BE9FEA0B349}"/>
                </a:ext>
              </a:extLst>
            </p:cNvPr>
            <p:cNvSpPr/>
            <p:nvPr/>
          </p:nvSpPr>
          <p:spPr>
            <a:xfrm>
              <a:off x="10679521" y="5440858"/>
              <a:ext cx="701964" cy="701963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弧形 158">
              <a:extLst>
                <a:ext uri="{FF2B5EF4-FFF2-40B4-BE49-F238E27FC236}">
                  <a16:creationId xmlns:a16="http://schemas.microsoft.com/office/drawing/2014/main" id="{F208E1E5-85AE-43F8-A61A-CDFCB4843CB7}"/>
                </a:ext>
              </a:extLst>
            </p:cNvPr>
            <p:cNvSpPr/>
            <p:nvPr/>
          </p:nvSpPr>
          <p:spPr>
            <a:xfrm>
              <a:off x="8870524" y="4639963"/>
              <a:ext cx="1236477" cy="1236474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弧形 159">
              <a:extLst>
                <a:ext uri="{FF2B5EF4-FFF2-40B4-BE49-F238E27FC236}">
                  <a16:creationId xmlns:a16="http://schemas.microsoft.com/office/drawing/2014/main" id="{A28F3048-962C-46EA-AE78-7294F37E2390}"/>
                </a:ext>
              </a:extLst>
            </p:cNvPr>
            <p:cNvSpPr/>
            <p:nvPr/>
          </p:nvSpPr>
          <p:spPr>
            <a:xfrm>
              <a:off x="7816816" y="4640910"/>
              <a:ext cx="1236477" cy="1236473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弧形 160">
              <a:extLst>
                <a:ext uri="{FF2B5EF4-FFF2-40B4-BE49-F238E27FC236}">
                  <a16:creationId xmlns:a16="http://schemas.microsoft.com/office/drawing/2014/main" id="{C2BEC48E-49DB-4E4D-9E0C-DC7905BBA93C}"/>
                </a:ext>
              </a:extLst>
            </p:cNvPr>
            <p:cNvSpPr/>
            <p:nvPr/>
          </p:nvSpPr>
          <p:spPr>
            <a:xfrm>
              <a:off x="7800256" y="5710591"/>
              <a:ext cx="1236477" cy="1236475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弧形 161">
              <a:extLst>
                <a:ext uri="{FF2B5EF4-FFF2-40B4-BE49-F238E27FC236}">
                  <a16:creationId xmlns:a16="http://schemas.microsoft.com/office/drawing/2014/main" id="{37DA7974-510A-49B9-8B1B-71D1C9ECD572}"/>
                </a:ext>
              </a:extLst>
            </p:cNvPr>
            <p:cNvSpPr/>
            <p:nvPr/>
          </p:nvSpPr>
          <p:spPr>
            <a:xfrm>
              <a:off x="8878041" y="5704302"/>
              <a:ext cx="1241508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弧形 162">
              <a:extLst>
                <a:ext uri="{FF2B5EF4-FFF2-40B4-BE49-F238E27FC236}">
                  <a16:creationId xmlns:a16="http://schemas.microsoft.com/office/drawing/2014/main" id="{3EA74D14-B864-47A8-996F-E05D178D29F7}"/>
                </a:ext>
              </a:extLst>
            </p:cNvPr>
            <p:cNvSpPr/>
            <p:nvPr/>
          </p:nvSpPr>
          <p:spPr>
            <a:xfrm>
              <a:off x="8095298" y="4924895"/>
              <a:ext cx="1725035" cy="1725033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弧形 163">
              <a:extLst>
                <a:ext uri="{FF2B5EF4-FFF2-40B4-BE49-F238E27FC236}">
                  <a16:creationId xmlns:a16="http://schemas.microsoft.com/office/drawing/2014/main" id="{F23845F4-2C99-4EBF-95EE-0434786D95C9}"/>
                </a:ext>
              </a:extLst>
            </p:cNvPr>
            <p:cNvSpPr/>
            <p:nvPr/>
          </p:nvSpPr>
          <p:spPr>
            <a:xfrm>
              <a:off x="8095298" y="4918543"/>
              <a:ext cx="1725035" cy="1725032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5" name="任意多边形: 形状 20">
              <a:extLst>
                <a:ext uri="{FF2B5EF4-FFF2-40B4-BE49-F238E27FC236}">
                  <a16:creationId xmlns:a16="http://schemas.microsoft.com/office/drawing/2014/main" id="{41A8FDA4-B7E3-46B4-BC77-633AE57FFB70}"/>
                </a:ext>
              </a:extLst>
            </p:cNvPr>
            <p:cNvSpPr/>
            <p:nvPr/>
          </p:nvSpPr>
          <p:spPr>
            <a:xfrm>
              <a:off x="9813441" y="5120204"/>
              <a:ext cx="841830" cy="435428"/>
            </a:xfrm>
            <a:custGeom>
              <a:avLst/>
              <a:gdLst>
                <a:gd name="connsiteX0" fmla="*/ 841829 w 841829"/>
                <a:gd name="connsiteY0" fmla="*/ 435428 h 435428"/>
                <a:gd name="connsiteX1" fmla="*/ 464458 w 841829"/>
                <a:gd name="connsiteY1" fmla="*/ 130628 h 435428"/>
                <a:gd name="connsiteX2" fmla="*/ 0 w 841829"/>
                <a:gd name="connsiteY2" fmla="*/ 0 h 43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829" h="435428">
                  <a:moveTo>
                    <a:pt x="841829" y="435428"/>
                  </a:moveTo>
                  <a:cubicBezTo>
                    <a:pt x="723296" y="319313"/>
                    <a:pt x="604763" y="203199"/>
                    <a:pt x="464458" y="130628"/>
                  </a:cubicBezTo>
                  <a:cubicBezTo>
                    <a:pt x="324153" y="58057"/>
                    <a:pt x="162076" y="29028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21">
              <a:extLst>
                <a:ext uri="{FF2B5EF4-FFF2-40B4-BE49-F238E27FC236}">
                  <a16:creationId xmlns:a16="http://schemas.microsoft.com/office/drawing/2014/main" id="{26F9EC3B-22D9-43C7-BEF5-9ABB3CCE3B1C}"/>
                </a:ext>
              </a:extLst>
            </p:cNvPr>
            <p:cNvSpPr/>
            <p:nvPr/>
          </p:nvSpPr>
          <p:spPr>
            <a:xfrm>
              <a:off x="8992475" y="5779242"/>
              <a:ext cx="1647826" cy="100181"/>
            </a:xfrm>
            <a:custGeom>
              <a:avLst/>
              <a:gdLst>
                <a:gd name="connsiteX0" fmla="*/ 1647825 w 1647825"/>
                <a:gd name="connsiteY0" fmla="*/ 19050 h 100182"/>
                <a:gd name="connsiteX1" fmla="*/ 723900 w 1647825"/>
                <a:gd name="connsiteY1" fmla="*/ 100013 h 100182"/>
                <a:gd name="connsiteX2" fmla="*/ 0 w 1647825"/>
                <a:gd name="connsiteY2" fmla="*/ 0 h 10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25" h="100182">
                  <a:moveTo>
                    <a:pt x="1647825" y="19050"/>
                  </a:moveTo>
                  <a:cubicBezTo>
                    <a:pt x="1323181" y="61119"/>
                    <a:pt x="998537" y="103188"/>
                    <a:pt x="723900" y="100013"/>
                  </a:cubicBezTo>
                  <a:cubicBezTo>
                    <a:pt x="449263" y="96838"/>
                    <a:pt x="224631" y="48419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任意多边形: 形状 22">
              <a:extLst>
                <a:ext uri="{FF2B5EF4-FFF2-40B4-BE49-F238E27FC236}">
                  <a16:creationId xmlns:a16="http://schemas.microsoft.com/office/drawing/2014/main" id="{275888FB-088B-4050-8445-FA4833DF20FA}"/>
                </a:ext>
              </a:extLst>
            </p:cNvPr>
            <p:cNvSpPr/>
            <p:nvPr/>
          </p:nvSpPr>
          <p:spPr>
            <a:xfrm>
              <a:off x="8287624" y="6074517"/>
              <a:ext cx="2409827" cy="764262"/>
            </a:xfrm>
            <a:custGeom>
              <a:avLst/>
              <a:gdLst>
                <a:gd name="connsiteX0" fmla="*/ 2409825 w 2409825"/>
                <a:gd name="connsiteY0" fmla="*/ 0 h 764263"/>
                <a:gd name="connsiteX1" fmla="*/ 1162050 w 2409825"/>
                <a:gd name="connsiteY1" fmla="*/ 719138 h 764263"/>
                <a:gd name="connsiteX2" fmla="*/ 0 w 2409825"/>
                <a:gd name="connsiteY2" fmla="*/ 628650 h 76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9825" h="764263">
                  <a:moveTo>
                    <a:pt x="2409825" y="0"/>
                  </a:moveTo>
                  <a:cubicBezTo>
                    <a:pt x="1986756" y="307181"/>
                    <a:pt x="1563687" y="614363"/>
                    <a:pt x="1162050" y="719138"/>
                  </a:cubicBezTo>
                  <a:cubicBezTo>
                    <a:pt x="760413" y="823913"/>
                    <a:pt x="380206" y="726281"/>
                    <a:pt x="0" y="62865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任意多边形: 形状 23">
              <a:extLst>
                <a:ext uri="{FF2B5EF4-FFF2-40B4-BE49-F238E27FC236}">
                  <a16:creationId xmlns:a16="http://schemas.microsoft.com/office/drawing/2014/main" id="{FAAF6F24-6A33-4645-99FF-FB7E384E84C4}"/>
                </a:ext>
              </a:extLst>
            </p:cNvPr>
            <p:cNvSpPr/>
            <p:nvPr/>
          </p:nvSpPr>
          <p:spPr>
            <a:xfrm>
              <a:off x="8427325" y="5941170"/>
              <a:ext cx="2222501" cy="523236"/>
            </a:xfrm>
            <a:custGeom>
              <a:avLst/>
              <a:gdLst>
                <a:gd name="connsiteX0" fmla="*/ 2222500 w 2222500"/>
                <a:gd name="connsiteY0" fmla="*/ 0 h 523236"/>
                <a:gd name="connsiteX1" fmla="*/ 806450 w 2222500"/>
                <a:gd name="connsiteY1" fmla="*/ 444500 h 523236"/>
                <a:gd name="connsiteX2" fmla="*/ 0 w 2222500"/>
                <a:gd name="connsiteY2" fmla="*/ 520700 h 5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500" h="523236">
                  <a:moveTo>
                    <a:pt x="2222500" y="0"/>
                  </a:moveTo>
                  <a:cubicBezTo>
                    <a:pt x="1699683" y="178858"/>
                    <a:pt x="1176867" y="357717"/>
                    <a:pt x="806450" y="444500"/>
                  </a:cubicBezTo>
                  <a:cubicBezTo>
                    <a:pt x="436033" y="531283"/>
                    <a:pt x="218016" y="525991"/>
                    <a:pt x="0" y="5207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任意多边形: 形状 24">
              <a:extLst>
                <a:ext uri="{FF2B5EF4-FFF2-40B4-BE49-F238E27FC236}">
                  <a16:creationId xmlns:a16="http://schemas.microsoft.com/office/drawing/2014/main" id="{B8397A1B-7B25-42A6-A8F5-7AC54C4AB7EB}"/>
                </a:ext>
              </a:extLst>
            </p:cNvPr>
            <p:cNvSpPr/>
            <p:nvPr/>
          </p:nvSpPr>
          <p:spPr>
            <a:xfrm>
              <a:off x="9697321" y="5325224"/>
              <a:ext cx="946151" cy="349250"/>
            </a:xfrm>
            <a:custGeom>
              <a:avLst/>
              <a:gdLst>
                <a:gd name="connsiteX0" fmla="*/ 946150 w 946150"/>
                <a:gd name="connsiteY0" fmla="*/ 349250 h 349250"/>
                <a:gd name="connsiteX1" fmla="*/ 444500 w 946150"/>
                <a:gd name="connsiteY1" fmla="*/ 76200 h 349250"/>
                <a:gd name="connsiteX2" fmla="*/ 0 w 946150"/>
                <a:gd name="connsiteY2" fmla="*/ 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150" h="349250">
                  <a:moveTo>
                    <a:pt x="946150" y="349250"/>
                  </a:moveTo>
                  <a:cubicBezTo>
                    <a:pt x="774171" y="241829"/>
                    <a:pt x="602192" y="134408"/>
                    <a:pt x="444500" y="76200"/>
                  </a:cubicBezTo>
                  <a:cubicBezTo>
                    <a:pt x="286808" y="17992"/>
                    <a:pt x="143404" y="899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8100000">
            <a:off x="5928697" y="2928391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EDBF8F1-981D-4B90-8BC0-9F9E692786BA}"/>
              </a:ext>
            </a:extLst>
          </p:cNvPr>
          <p:cNvSpPr txBox="1"/>
          <p:nvPr/>
        </p:nvSpPr>
        <p:spPr>
          <a:xfrm rot="2700000">
            <a:off x="9440339" y="2808562"/>
            <a:ext cx="431724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6525640" y="361391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8508664" y="360067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7538631" y="2421878"/>
            <a:ext cx="45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rot="5400000" flipV="1">
            <a:off x="1827233" y="4585958"/>
            <a:ext cx="633600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3283640" y="3402160"/>
            <a:ext cx="1033038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4264159" y="5654648"/>
            <a:ext cx="1608166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右大括号 177">
            <a:extLst>
              <a:ext uri="{FF2B5EF4-FFF2-40B4-BE49-F238E27FC236}">
                <a16:creationId xmlns:a16="http://schemas.microsoft.com/office/drawing/2014/main" id="{F2462502-7D7F-4546-93FC-AB2BE8A9CB62}"/>
              </a:ext>
            </a:extLst>
          </p:cNvPr>
          <p:cNvSpPr/>
          <p:nvPr/>
        </p:nvSpPr>
        <p:spPr>
          <a:xfrm rot="10800000">
            <a:off x="4538423" y="2218953"/>
            <a:ext cx="413123" cy="2386800"/>
          </a:xfrm>
          <a:prstGeom prst="rightBrace">
            <a:avLst>
              <a:gd name="adj1" fmla="val 43546"/>
              <a:gd name="adj2" fmla="val 4326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5400000">
            <a:off x="7527611" y="4543301"/>
            <a:ext cx="43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7AF4845-9CF9-4357-8ACD-7DD90EF5E8A5}"/>
              </a:ext>
            </a:extLst>
          </p:cNvPr>
          <p:cNvSpPr txBox="1"/>
          <p:nvPr/>
        </p:nvSpPr>
        <p:spPr>
          <a:xfrm>
            <a:off x="1078353" y="2221444"/>
            <a:ext cx="228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 connecting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1 and cell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7AC37FA4-D716-4055-B2D5-73BB756311DB}"/>
              </a:ext>
            </a:extLst>
          </p:cNvPr>
          <p:cNvSpPr txBox="1"/>
          <p:nvPr/>
        </p:nvSpPr>
        <p:spPr>
          <a:xfrm>
            <a:off x="49037" y="41794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Unconnectable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65C0262E-D5CC-4B90-8D87-B225A6DB8485}"/>
              </a:ext>
            </a:extLst>
          </p:cNvPr>
          <p:cNvSpPr txBox="1"/>
          <p:nvPr/>
        </p:nvSpPr>
        <p:spPr>
          <a:xfrm>
            <a:off x="5884349" y="1737660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different divisions (having same cost)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0B5474A-5341-4D75-9AFD-66FA42A0C732}"/>
              </a:ext>
            </a:extLst>
          </p:cNvPr>
          <p:cNvSpPr txBox="1"/>
          <p:nvPr/>
        </p:nvSpPr>
        <p:spPr>
          <a:xfrm>
            <a:off x="8164283" y="6088176"/>
            <a:ext cx="407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graph without inner cell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inner cell arbitrarily afterwards</a:t>
            </a:r>
          </a:p>
        </p:txBody>
      </p:sp>
      <p:cxnSp>
        <p:nvCxnSpPr>
          <p:cNvPr id="185" name="曲线连接符 184"/>
          <p:cNvCxnSpPr>
            <a:stCxn id="181" idx="0"/>
            <a:endCxn id="95" idx="2"/>
          </p:cNvCxnSpPr>
          <p:nvPr/>
        </p:nvCxnSpPr>
        <p:spPr>
          <a:xfrm rot="5400000" flipH="1" flipV="1">
            <a:off x="1092730" y="3309751"/>
            <a:ext cx="610790" cy="112851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99F01E7-2E58-467B-92B4-F75D9536EC7E}"/>
              </a:ext>
            </a:extLst>
          </p:cNvPr>
          <p:cNvGrpSpPr/>
          <p:nvPr/>
        </p:nvGrpSpPr>
        <p:grpSpPr>
          <a:xfrm>
            <a:off x="5105122" y="3357062"/>
            <a:ext cx="1293533" cy="1284419"/>
            <a:chOff x="3621951" y="914820"/>
            <a:chExt cx="2323364" cy="2306994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64EEBE72-AD02-4116-885D-019568F1B8B4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弧形 183">
              <a:extLst>
                <a:ext uri="{FF2B5EF4-FFF2-40B4-BE49-F238E27FC236}">
                  <a16:creationId xmlns:a16="http://schemas.microsoft.com/office/drawing/2014/main" id="{3EB94445-AC5E-41B4-BC4F-9E1039B5A7F1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弧形 185">
              <a:extLst>
                <a:ext uri="{FF2B5EF4-FFF2-40B4-BE49-F238E27FC236}">
                  <a16:creationId xmlns:a16="http://schemas.microsoft.com/office/drawing/2014/main" id="{F123FA9E-8DBF-4446-BFDC-C85BF1980EA2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弧形 186">
              <a:extLst>
                <a:ext uri="{FF2B5EF4-FFF2-40B4-BE49-F238E27FC236}">
                  <a16:creationId xmlns:a16="http://schemas.microsoft.com/office/drawing/2014/main" id="{C7F126D1-2A62-42D6-B324-D7014BD8D77D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弧形 187">
              <a:extLst>
                <a:ext uri="{FF2B5EF4-FFF2-40B4-BE49-F238E27FC236}">
                  <a16:creationId xmlns:a16="http://schemas.microsoft.com/office/drawing/2014/main" id="{5B729476-4FF9-4874-8F84-AAFDC6677BEE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9" name="弧形 188">
              <a:extLst>
                <a:ext uri="{FF2B5EF4-FFF2-40B4-BE49-F238E27FC236}">
                  <a16:creationId xmlns:a16="http://schemas.microsoft.com/office/drawing/2014/main" id="{C0D96EDD-794B-4F87-B722-A2FE0835A139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弧形 189">
              <a:extLst>
                <a:ext uri="{FF2B5EF4-FFF2-40B4-BE49-F238E27FC236}">
                  <a16:creationId xmlns:a16="http://schemas.microsoft.com/office/drawing/2014/main" id="{06A6CBE6-6866-4490-A0DC-46274A02EEA0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265CFAB-8800-4B28-BC80-067E19B892FB}"/>
              </a:ext>
            </a:extLst>
          </p:cNvPr>
          <p:cNvGrpSpPr/>
          <p:nvPr/>
        </p:nvGrpSpPr>
        <p:grpSpPr>
          <a:xfrm>
            <a:off x="6138933" y="2166256"/>
            <a:ext cx="1272443" cy="1258724"/>
            <a:chOff x="4879484" y="3717018"/>
            <a:chExt cx="2323364" cy="2298314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D8787314-C1DC-44FE-BA5E-F66C961978F3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弧形 192">
              <a:extLst>
                <a:ext uri="{FF2B5EF4-FFF2-40B4-BE49-F238E27FC236}">
                  <a16:creationId xmlns:a16="http://schemas.microsoft.com/office/drawing/2014/main" id="{333CFA6D-035D-4959-B842-25B9895B2F1E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弧形 193">
              <a:extLst>
                <a:ext uri="{FF2B5EF4-FFF2-40B4-BE49-F238E27FC236}">
                  <a16:creationId xmlns:a16="http://schemas.microsoft.com/office/drawing/2014/main" id="{F49F01EF-9132-4974-A78C-28AA27C3F985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弧形 194">
              <a:extLst>
                <a:ext uri="{FF2B5EF4-FFF2-40B4-BE49-F238E27FC236}">
                  <a16:creationId xmlns:a16="http://schemas.microsoft.com/office/drawing/2014/main" id="{36128D7B-76C5-42DF-A1E6-8791658F3631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弧形 195">
              <a:extLst>
                <a:ext uri="{FF2B5EF4-FFF2-40B4-BE49-F238E27FC236}">
                  <a16:creationId xmlns:a16="http://schemas.microsoft.com/office/drawing/2014/main" id="{AEA81C7E-687D-44C0-A01D-B3D48442BAB7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弧形 196">
              <a:extLst>
                <a:ext uri="{FF2B5EF4-FFF2-40B4-BE49-F238E27FC236}">
                  <a16:creationId xmlns:a16="http://schemas.microsoft.com/office/drawing/2014/main" id="{D3FF9FE3-CF02-4534-B648-318C557F68E0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CEA046A1-7E64-44E2-8D75-6269EDAE26E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634E6BAA-31BF-4732-A374-19E258316E85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4EEC8BD-FC9E-4C3F-AC50-FB76545AAE94}"/>
              </a:ext>
            </a:extLst>
          </p:cNvPr>
          <p:cNvGrpSpPr/>
          <p:nvPr/>
        </p:nvGrpSpPr>
        <p:grpSpPr>
          <a:xfrm>
            <a:off x="7129614" y="3370140"/>
            <a:ext cx="1284094" cy="1277347"/>
            <a:chOff x="1045606" y="921355"/>
            <a:chExt cx="2319291" cy="2307105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A550E7E0-2E6C-40D4-B994-CEFDB80A3E3E}"/>
                </a:ext>
              </a:extLst>
            </p:cNvPr>
            <p:cNvSpPr/>
            <p:nvPr/>
          </p:nvSpPr>
          <p:spPr>
            <a:xfrm>
              <a:off x="1853760" y="1706541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弧形 201">
              <a:extLst>
                <a:ext uri="{FF2B5EF4-FFF2-40B4-BE49-F238E27FC236}">
                  <a16:creationId xmlns:a16="http://schemas.microsoft.com/office/drawing/2014/main" id="{096D4AAF-A265-4FAA-970A-E819163D70B7}"/>
                </a:ext>
              </a:extLst>
            </p:cNvPr>
            <p:cNvSpPr/>
            <p:nvPr/>
          </p:nvSpPr>
          <p:spPr>
            <a:xfrm>
              <a:off x="2115873" y="92135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25E672AD-9254-43BF-9408-B325F055D3AF}"/>
                </a:ext>
              </a:extLst>
            </p:cNvPr>
            <p:cNvSpPr/>
            <p:nvPr/>
          </p:nvSpPr>
          <p:spPr>
            <a:xfrm>
              <a:off x="1062165" y="922302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弧形 203">
              <a:extLst>
                <a:ext uri="{FF2B5EF4-FFF2-40B4-BE49-F238E27FC236}">
                  <a16:creationId xmlns:a16="http://schemas.microsoft.com/office/drawing/2014/main" id="{289E3BAB-89DC-4C0A-8B5A-888AC0CDCA04}"/>
                </a:ext>
              </a:extLst>
            </p:cNvPr>
            <p:cNvSpPr/>
            <p:nvPr/>
          </p:nvSpPr>
          <p:spPr>
            <a:xfrm>
              <a:off x="1045606" y="1991984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963B64C4-D540-4FA1-825F-1B32C09A7A1F}"/>
                </a:ext>
              </a:extLst>
            </p:cNvPr>
            <p:cNvSpPr/>
            <p:nvPr/>
          </p:nvSpPr>
          <p:spPr>
            <a:xfrm>
              <a:off x="2123390" y="1985696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6" name="弧形 205">
              <a:extLst>
                <a:ext uri="{FF2B5EF4-FFF2-40B4-BE49-F238E27FC236}">
                  <a16:creationId xmlns:a16="http://schemas.microsoft.com/office/drawing/2014/main" id="{4EF636EC-787E-421C-BE5A-2BB638A104B6}"/>
                </a:ext>
              </a:extLst>
            </p:cNvPr>
            <p:cNvSpPr/>
            <p:nvPr/>
          </p:nvSpPr>
          <p:spPr>
            <a:xfrm>
              <a:off x="1340648" y="120628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268AC9BF-9B26-475D-B4EE-91BB51E4ADC8}"/>
                </a:ext>
              </a:extLst>
            </p:cNvPr>
            <p:cNvSpPr/>
            <p:nvPr/>
          </p:nvSpPr>
          <p:spPr>
            <a:xfrm>
              <a:off x="1340648" y="1199937"/>
              <a:ext cx="1725034" cy="1725034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9E33EBC3-98FB-4F17-B0F8-DE98847029BF}"/>
              </a:ext>
            </a:extLst>
          </p:cNvPr>
          <p:cNvGrpSpPr/>
          <p:nvPr/>
        </p:nvGrpSpPr>
        <p:grpSpPr>
          <a:xfrm rot="10800000">
            <a:off x="8094643" y="2149400"/>
            <a:ext cx="1293533" cy="1279586"/>
            <a:chOff x="4879484" y="3717018"/>
            <a:chExt cx="2323364" cy="2298314"/>
          </a:xfrm>
        </p:grpSpPr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DB43A06-BFF1-461B-9C66-781728A39FF1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弧形 209">
              <a:extLst>
                <a:ext uri="{FF2B5EF4-FFF2-40B4-BE49-F238E27FC236}">
                  <a16:creationId xmlns:a16="http://schemas.microsoft.com/office/drawing/2014/main" id="{16554747-D7C2-4066-96AA-24C79D52BEF1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弧形 210">
              <a:extLst>
                <a:ext uri="{FF2B5EF4-FFF2-40B4-BE49-F238E27FC236}">
                  <a16:creationId xmlns:a16="http://schemas.microsoft.com/office/drawing/2014/main" id="{3171BB67-BBA7-4328-8477-CD2F6FB9F0B6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弧形 211">
              <a:extLst>
                <a:ext uri="{FF2B5EF4-FFF2-40B4-BE49-F238E27FC236}">
                  <a16:creationId xmlns:a16="http://schemas.microsoft.com/office/drawing/2014/main" id="{EA167A24-B5BD-4E90-B13A-D6A279F62BDE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弧形 212">
              <a:extLst>
                <a:ext uri="{FF2B5EF4-FFF2-40B4-BE49-F238E27FC236}">
                  <a16:creationId xmlns:a16="http://schemas.microsoft.com/office/drawing/2014/main" id="{9354D628-EC6C-4EE9-B06E-9CF014704455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4" name="弧形 213">
              <a:extLst>
                <a:ext uri="{FF2B5EF4-FFF2-40B4-BE49-F238E27FC236}">
                  <a16:creationId xmlns:a16="http://schemas.microsoft.com/office/drawing/2014/main" id="{BCF92640-3B99-443F-95E6-8445A67D9ADC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5" name="弧形 214">
              <a:extLst>
                <a:ext uri="{FF2B5EF4-FFF2-40B4-BE49-F238E27FC236}">
                  <a16:creationId xmlns:a16="http://schemas.microsoft.com/office/drawing/2014/main" id="{16AEDEAF-7BBB-4DAB-8B2D-3C03AFB7881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弧形 215">
              <a:extLst>
                <a:ext uri="{FF2B5EF4-FFF2-40B4-BE49-F238E27FC236}">
                  <a16:creationId xmlns:a16="http://schemas.microsoft.com/office/drawing/2014/main" id="{811BE313-73E3-43EA-B0C2-A3BC5AC1BAF6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7744E2E-753E-45F8-B6C1-4143A2D482CC}"/>
              </a:ext>
            </a:extLst>
          </p:cNvPr>
          <p:cNvGrpSpPr/>
          <p:nvPr/>
        </p:nvGrpSpPr>
        <p:grpSpPr>
          <a:xfrm rot="10800000">
            <a:off x="9095126" y="3357050"/>
            <a:ext cx="1274498" cy="1265518"/>
            <a:chOff x="3621951" y="914820"/>
            <a:chExt cx="2323364" cy="2306994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C307D26-117F-4392-9F00-FE966D7A1255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9" name="弧形 218">
              <a:extLst>
                <a:ext uri="{FF2B5EF4-FFF2-40B4-BE49-F238E27FC236}">
                  <a16:creationId xmlns:a16="http://schemas.microsoft.com/office/drawing/2014/main" id="{3634ADC1-CD6D-409C-9153-B21961224CD6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弧形 219">
              <a:extLst>
                <a:ext uri="{FF2B5EF4-FFF2-40B4-BE49-F238E27FC236}">
                  <a16:creationId xmlns:a16="http://schemas.microsoft.com/office/drawing/2014/main" id="{6421AD55-C8DF-43B8-BB9E-9D0DF04C2B17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弧形 220">
              <a:extLst>
                <a:ext uri="{FF2B5EF4-FFF2-40B4-BE49-F238E27FC236}">
                  <a16:creationId xmlns:a16="http://schemas.microsoft.com/office/drawing/2014/main" id="{A1408580-63A1-47B2-9AA3-37613014B693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弧形 221">
              <a:extLst>
                <a:ext uri="{FF2B5EF4-FFF2-40B4-BE49-F238E27FC236}">
                  <a16:creationId xmlns:a16="http://schemas.microsoft.com/office/drawing/2014/main" id="{5D4C1AE4-B127-47EA-BB70-FC20CE78BE17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弧形 222">
              <a:extLst>
                <a:ext uri="{FF2B5EF4-FFF2-40B4-BE49-F238E27FC236}">
                  <a16:creationId xmlns:a16="http://schemas.microsoft.com/office/drawing/2014/main" id="{379F1512-FE7D-435D-9B90-86199B931F48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弧形 223">
              <a:extLst>
                <a:ext uri="{FF2B5EF4-FFF2-40B4-BE49-F238E27FC236}">
                  <a16:creationId xmlns:a16="http://schemas.microsoft.com/office/drawing/2014/main" id="{69E82825-56A2-4142-9E7C-D48F8981656D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7D9E5376-8675-4D91-82B4-32C91EFF9835}"/>
              </a:ext>
            </a:extLst>
          </p:cNvPr>
          <p:cNvSpPr txBox="1"/>
          <p:nvPr/>
        </p:nvSpPr>
        <p:spPr>
          <a:xfrm>
            <a:off x="2379099" y="3845362"/>
            <a:ext cx="4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1F673C1A-6B80-44DA-AEA1-A4CB124128BB}"/>
              </a:ext>
            </a:extLst>
          </p:cNvPr>
          <p:cNvSpPr txBox="1"/>
          <p:nvPr/>
        </p:nvSpPr>
        <p:spPr>
          <a:xfrm>
            <a:off x="1492621" y="2957824"/>
            <a:ext cx="45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696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279848"/>
            <a:ext cx="7685302" cy="50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2: The outer part is also negligible</a:t>
            </a:r>
          </a:p>
        </p:txBody>
      </p:sp>
      <p:sp>
        <p:nvSpPr>
          <p:cNvPr id="3" name="矩形 2"/>
          <p:cNvSpPr/>
          <p:nvPr/>
        </p:nvSpPr>
        <p:spPr>
          <a:xfrm>
            <a:off x="809921" y="5590742"/>
            <a:ext cx="109745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equivalence 1&amp;2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 inner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is disconnected,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outer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parts are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5" y="2808507"/>
            <a:ext cx="2518309" cy="2489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17" y="3132578"/>
            <a:ext cx="3184643" cy="1840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57" y="2919835"/>
            <a:ext cx="2494254" cy="24891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4828" y="1855835"/>
            <a:ext cx="3373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with 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AU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(area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squares)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8859" y="1855835"/>
            <a:ext cx="3514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Projecting the original graph 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sphere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stereographic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94147" y="1855835"/>
            <a:ext cx="3514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 part and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uter part interchange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757A24-9101-45E4-9A48-DAA2D2FA1D38}"/>
              </a:ext>
            </a:extLst>
          </p:cNvPr>
          <p:cNvSpPr/>
          <p:nvPr/>
        </p:nvSpPr>
        <p:spPr>
          <a:xfrm>
            <a:off x="9288962" y="3001465"/>
            <a:ext cx="1115122" cy="923330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67144" y="1273555"/>
            <a:ext cx="9543121" cy="55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3: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Negligibility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cyclic cutting paths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43" y="5772960"/>
            <a:ext cx="10824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acyclic situations requires explicit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nce an acyclic solution is optimal,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quivalent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all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3099" y="2247088"/>
            <a:ext cx="1411999" cy="1411999"/>
            <a:chOff x="334818" y="2470214"/>
            <a:chExt cx="1708728" cy="1708728"/>
          </a:xfrm>
        </p:grpSpPr>
        <p:sp>
          <p:nvSpPr>
            <p:cNvPr id="10" name="椭圆 9"/>
            <p:cNvSpPr/>
            <p:nvPr/>
          </p:nvSpPr>
          <p:spPr>
            <a:xfrm>
              <a:off x="334818" y="2470214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38200" y="297359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2">
              <a:extLst>
                <a:ext uri="{FF2B5EF4-FFF2-40B4-BE49-F238E27FC236}">
                  <a16:creationId xmlns:a16="http://schemas.microsoft.com/office/drawing/2014/main" id="{03D494C9-5D07-4C7C-B560-5325C892C5BB}"/>
                </a:ext>
              </a:extLst>
            </p:cNvPr>
            <p:cNvSpPr/>
            <p:nvPr/>
          </p:nvSpPr>
          <p:spPr>
            <a:xfrm>
              <a:off x="1217337" y="2480775"/>
              <a:ext cx="4527" cy="493414"/>
            </a:xfrm>
            <a:custGeom>
              <a:avLst/>
              <a:gdLst>
                <a:gd name="connsiteX0" fmla="*/ 0 w 4527"/>
                <a:gd name="connsiteY0" fmla="*/ 493414 h 493414"/>
                <a:gd name="connsiteX1" fmla="*/ 4527 w 4527"/>
                <a:gd name="connsiteY1" fmla="*/ 0 h 49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7" h="493414">
                  <a:moveTo>
                    <a:pt x="0" y="493414"/>
                  </a:moveTo>
                  <a:lnTo>
                    <a:pt x="4527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883EA1E9-E4D9-479B-AC38-C7884A49344B}"/>
              </a:ext>
            </a:extLst>
          </p:cNvPr>
          <p:cNvSpPr/>
          <p:nvPr/>
        </p:nvSpPr>
        <p:spPr>
          <a:xfrm>
            <a:off x="6167929" y="2233988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8E15F3-7E0E-425B-9EF1-0BB0CE52F4BF}"/>
              </a:ext>
            </a:extLst>
          </p:cNvPr>
          <p:cNvSpPr/>
          <p:nvPr/>
        </p:nvSpPr>
        <p:spPr>
          <a:xfrm>
            <a:off x="6583896" y="2649955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7">
            <a:extLst>
              <a:ext uri="{FF2B5EF4-FFF2-40B4-BE49-F238E27FC236}">
                <a16:creationId xmlns:a16="http://schemas.microsoft.com/office/drawing/2014/main" id="{DB0349F7-A4DE-4124-B7EA-9F78798DF0BA}"/>
              </a:ext>
            </a:extLst>
          </p:cNvPr>
          <p:cNvSpPr/>
          <p:nvPr/>
        </p:nvSpPr>
        <p:spPr>
          <a:xfrm>
            <a:off x="6514728" y="2241528"/>
            <a:ext cx="916941" cy="1125540"/>
          </a:xfrm>
          <a:custGeom>
            <a:avLst/>
            <a:gdLst>
              <a:gd name="connsiteX0" fmla="*/ 548942 w 1220648"/>
              <a:gd name="connsiteY0" fmla="*/ 488648 h 1348591"/>
              <a:gd name="connsiteX1" fmla="*/ 84485 w 1220648"/>
              <a:gd name="connsiteY1" fmla="*/ 532190 h 1348591"/>
              <a:gd name="connsiteX2" fmla="*/ 103838 w 1220648"/>
              <a:gd name="connsiteY2" fmla="*/ 1282095 h 1348591"/>
              <a:gd name="connsiteX3" fmla="*/ 1124676 w 1220648"/>
              <a:gd name="connsiteY3" fmla="*/ 1228876 h 1348591"/>
              <a:gd name="connsiteX4" fmla="*/ 1115000 w 1220648"/>
              <a:gd name="connsiteY4" fmla="*/ 551543 h 1348591"/>
              <a:gd name="connsiteX5" fmla="*/ 573133 w 1220648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00828 w 1166031"/>
              <a:gd name="connsiteY0" fmla="*/ 488648 h 1355447"/>
              <a:gd name="connsiteX1" fmla="*/ 36371 w 1166031"/>
              <a:gd name="connsiteY1" fmla="*/ 532190 h 1355447"/>
              <a:gd name="connsiteX2" fmla="*/ 147648 w 1166031"/>
              <a:gd name="connsiteY2" fmla="*/ 1291771 h 1355447"/>
              <a:gd name="connsiteX3" fmla="*/ 1076562 w 1166031"/>
              <a:gd name="connsiteY3" fmla="*/ 1228876 h 1355447"/>
              <a:gd name="connsiteX4" fmla="*/ 1066886 w 1166031"/>
              <a:gd name="connsiteY4" fmla="*/ 551543 h 1355447"/>
              <a:gd name="connsiteX5" fmla="*/ 525019 w 1166031"/>
              <a:gd name="connsiteY5" fmla="*/ 0 h 1355447"/>
              <a:gd name="connsiteX0" fmla="*/ 499362 w 1143264"/>
              <a:gd name="connsiteY0" fmla="*/ 488648 h 1348148"/>
              <a:gd name="connsiteX1" fmla="*/ 34905 w 1143264"/>
              <a:gd name="connsiteY1" fmla="*/ 532190 h 1348148"/>
              <a:gd name="connsiteX2" fmla="*/ 146182 w 1143264"/>
              <a:gd name="connsiteY2" fmla="*/ 1291771 h 1348148"/>
              <a:gd name="connsiteX3" fmla="*/ 1041229 w 1143264"/>
              <a:gd name="connsiteY3" fmla="*/ 1209524 h 1348148"/>
              <a:gd name="connsiteX4" fmla="*/ 1065420 w 1143264"/>
              <a:gd name="connsiteY4" fmla="*/ 551543 h 1348148"/>
              <a:gd name="connsiteX5" fmla="*/ 523553 w 1143264"/>
              <a:gd name="connsiteY5" fmla="*/ 0 h 1348148"/>
              <a:gd name="connsiteX0" fmla="*/ 499362 w 1162915"/>
              <a:gd name="connsiteY0" fmla="*/ 488648 h 1349120"/>
              <a:gd name="connsiteX1" fmla="*/ 34905 w 1162915"/>
              <a:gd name="connsiteY1" fmla="*/ 532190 h 1349120"/>
              <a:gd name="connsiteX2" fmla="*/ 146182 w 1162915"/>
              <a:gd name="connsiteY2" fmla="*/ 1291771 h 1349120"/>
              <a:gd name="connsiteX3" fmla="*/ 1041229 w 1162915"/>
              <a:gd name="connsiteY3" fmla="*/ 1209524 h 1349120"/>
              <a:gd name="connsiteX4" fmla="*/ 1099286 w 1162915"/>
              <a:gd name="connsiteY4" fmla="*/ 527352 h 1349120"/>
              <a:gd name="connsiteX5" fmla="*/ 523553 w 1162915"/>
              <a:gd name="connsiteY5" fmla="*/ 0 h 1349120"/>
              <a:gd name="connsiteX0" fmla="*/ 503163 w 1167263"/>
              <a:gd name="connsiteY0" fmla="*/ 488648 h 1345500"/>
              <a:gd name="connsiteX1" fmla="*/ 38706 w 1167263"/>
              <a:gd name="connsiteY1" fmla="*/ 532190 h 1345500"/>
              <a:gd name="connsiteX2" fmla="*/ 140307 w 1167263"/>
              <a:gd name="connsiteY2" fmla="*/ 1286933 h 1345500"/>
              <a:gd name="connsiteX3" fmla="*/ 1045030 w 1167263"/>
              <a:gd name="connsiteY3" fmla="*/ 1209524 h 1345500"/>
              <a:gd name="connsiteX4" fmla="*/ 1103087 w 1167263"/>
              <a:gd name="connsiteY4" fmla="*/ 527352 h 1345500"/>
              <a:gd name="connsiteX5" fmla="*/ 527354 w 1167263"/>
              <a:gd name="connsiteY5" fmla="*/ 0 h 1345500"/>
              <a:gd name="connsiteX0" fmla="*/ 456575 w 1120675"/>
              <a:gd name="connsiteY0" fmla="*/ 488648 h 1343006"/>
              <a:gd name="connsiteX1" fmla="*/ 69528 w 1120675"/>
              <a:gd name="connsiteY1" fmla="*/ 566056 h 1343006"/>
              <a:gd name="connsiteX2" fmla="*/ 93719 w 1120675"/>
              <a:gd name="connsiteY2" fmla="*/ 1286933 h 1343006"/>
              <a:gd name="connsiteX3" fmla="*/ 998442 w 1120675"/>
              <a:gd name="connsiteY3" fmla="*/ 1209524 h 1343006"/>
              <a:gd name="connsiteX4" fmla="*/ 1056499 w 1120675"/>
              <a:gd name="connsiteY4" fmla="*/ 527352 h 1343006"/>
              <a:gd name="connsiteX5" fmla="*/ 480766 w 1120675"/>
              <a:gd name="connsiteY5" fmla="*/ 0 h 1343006"/>
              <a:gd name="connsiteX0" fmla="*/ 475662 w 1139762"/>
              <a:gd name="connsiteY0" fmla="*/ 488648 h 1343006"/>
              <a:gd name="connsiteX1" fmla="*/ 88615 w 1139762"/>
              <a:gd name="connsiteY1" fmla="*/ 566056 h 1343006"/>
              <a:gd name="connsiteX2" fmla="*/ 112806 w 1139762"/>
              <a:gd name="connsiteY2" fmla="*/ 1286933 h 1343006"/>
              <a:gd name="connsiteX3" fmla="*/ 1017529 w 1139762"/>
              <a:gd name="connsiteY3" fmla="*/ 1209524 h 1343006"/>
              <a:gd name="connsiteX4" fmla="*/ 1075586 w 1139762"/>
              <a:gd name="connsiteY4" fmla="*/ 527352 h 1343006"/>
              <a:gd name="connsiteX5" fmla="*/ 499853 w 1139762"/>
              <a:gd name="connsiteY5" fmla="*/ 0 h 1343006"/>
              <a:gd name="connsiteX0" fmla="*/ 429323 w 1090716"/>
              <a:gd name="connsiteY0" fmla="*/ 488648 h 1319058"/>
              <a:gd name="connsiteX1" fmla="*/ 42276 w 1090716"/>
              <a:gd name="connsiteY1" fmla="*/ 566056 h 1319058"/>
              <a:gd name="connsiteX2" fmla="*/ 114848 w 1090716"/>
              <a:gd name="connsiteY2" fmla="*/ 1253067 h 1319058"/>
              <a:gd name="connsiteX3" fmla="*/ 971190 w 1090716"/>
              <a:gd name="connsiteY3" fmla="*/ 1209524 h 1319058"/>
              <a:gd name="connsiteX4" fmla="*/ 1029247 w 1090716"/>
              <a:gd name="connsiteY4" fmla="*/ 527352 h 1319058"/>
              <a:gd name="connsiteX5" fmla="*/ 453514 w 1090716"/>
              <a:gd name="connsiteY5" fmla="*/ 0 h 131905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43832 w 1075672"/>
              <a:gd name="connsiteY0" fmla="*/ 488648 h 1316898"/>
              <a:gd name="connsiteX1" fmla="*/ 56785 w 1075672"/>
              <a:gd name="connsiteY1" fmla="*/ 566056 h 1316898"/>
              <a:gd name="connsiteX2" fmla="*/ 129357 w 1075672"/>
              <a:gd name="connsiteY2" fmla="*/ 1253067 h 1316898"/>
              <a:gd name="connsiteX3" fmla="*/ 908290 w 1075672"/>
              <a:gd name="connsiteY3" fmla="*/ 1204686 h 1316898"/>
              <a:gd name="connsiteX4" fmla="*/ 1043756 w 1075672"/>
              <a:gd name="connsiteY4" fmla="*/ 527352 h 1316898"/>
              <a:gd name="connsiteX5" fmla="*/ 468023 w 1075672"/>
              <a:gd name="connsiteY5" fmla="*/ 0 h 1316898"/>
              <a:gd name="connsiteX0" fmla="*/ 473438 w 1105278"/>
              <a:gd name="connsiteY0" fmla="*/ 488648 h 1316898"/>
              <a:gd name="connsiteX1" fmla="*/ 86391 w 1105278"/>
              <a:gd name="connsiteY1" fmla="*/ 566056 h 1316898"/>
              <a:gd name="connsiteX2" fmla="*/ 158963 w 1105278"/>
              <a:gd name="connsiteY2" fmla="*/ 1253067 h 1316898"/>
              <a:gd name="connsiteX3" fmla="*/ 937896 w 1105278"/>
              <a:gd name="connsiteY3" fmla="*/ 1204686 h 1316898"/>
              <a:gd name="connsiteX4" fmla="*/ 1073362 w 1105278"/>
              <a:gd name="connsiteY4" fmla="*/ 527352 h 1316898"/>
              <a:gd name="connsiteX5" fmla="*/ 497629 w 1105278"/>
              <a:gd name="connsiteY5" fmla="*/ 0 h 1316898"/>
              <a:gd name="connsiteX0" fmla="*/ 488350 w 1120190"/>
              <a:gd name="connsiteY0" fmla="*/ 488648 h 1316898"/>
              <a:gd name="connsiteX1" fmla="*/ 101303 w 1120190"/>
              <a:gd name="connsiteY1" fmla="*/ 566056 h 1316898"/>
              <a:gd name="connsiteX2" fmla="*/ 173875 w 1120190"/>
              <a:gd name="connsiteY2" fmla="*/ 1253067 h 1316898"/>
              <a:gd name="connsiteX3" fmla="*/ 952808 w 1120190"/>
              <a:gd name="connsiteY3" fmla="*/ 1204686 h 1316898"/>
              <a:gd name="connsiteX4" fmla="*/ 1088274 w 1120190"/>
              <a:gd name="connsiteY4" fmla="*/ 527352 h 1316898"/>
              <a:gd name="connsiteX5" fmla="*/ 512541 w 1120190"/>
              <a:gd name="connsiteY5" fmla="*/ 0 h 1316898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43373"/>
              <a:gd name="connsiteY0" fmla="*/ 488648 h 1352489"/>
              <a:gd name="connsiteX1" fmla="*/ 117496 w 1143373"/>
              <a:gd name="connsiteY1" fmla="*/ 566056 h 1352489"/>
              <a:gd name="connsiteX2" fmla="*/ 190068 w 1143373"/>
              <a:gd name="connsiteY2" fmla="*/ 1253067 h 1352489"/>
              <a:gd name="connsiteX3" fmla="*/ 969001 w 1143373"/>
              <a:gd name="connsiteY3" fmla="*/ 1204686 h 1352489"/>
              <a:gd name="connsiteX4" fmla="*/ 1104467 w 1143373"/>
              <a:gd name="connsiteY4" fmla="*/ 527352 h 1352489"/>
              <a:gd name="connsiteX5" fmla="*/ 528734 w 1143373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463326 w 1123652"/>
              <a:gd name="connsiteY0" fmla="*/ 488648 h 1352489"/>
              <a:gd name="connsiteX1" fmla="*/ 76279 w 1123652"/>
              <a:gd name="connsiteY1" fmla="*/ 566056 h 1352489"/>
              <a:gd name="connsiteX2" fmla="*/ 148851 w 1123652"/>
              <a:gd name="connsiteY2" fmla="*/ 1253067 h 1352489"/>
              <a:gd name="connsiteX3" fmla="*/ 927784 w 1123652"/>
              <a:gd name="connsiteY3" fmla="*/ 1204686 h 1352489"/>
              <a:gd name="connsiteX4" fmla="*/ 1063250 w 1123652"/>
              <a:gd name="connsiteY4" fmla="*/ 527352 h 1352489"/>
              <a:gd name="connsiteX5" fmla="*/ 487517 w 1123652"/>
              <a:gd name="connsiteY5" fmla="*/ 0 h 1352489"/>
              <a:gd name="connsiteX0" fmla="*/ 432131 w 1092457"/>
              <a:gd name="connsiteY0" fmla="*/ 488648 h 1342294"/>
              <a:gd name="connsiteX1" fmla="*/ 63938 w 1092457"/>
              <a:gd name="connsiteY1" fmla="*/ 580196 h 1342294"/>
              <a:gd name="connsiteX2" fmla="*/ 117656 w 1092457"/>
              <a:gd name="connsiteY2" fmla="*/ 1253067 h 1342294"/>
              <a:gd name="connsiteX3" fmla="*/ 896589 w 1092457"/>
              <a:gd name="connsiteY3" fmla="*/ 1204686 h 1342294"/>
              <a:gd name="connsiteX4" fmla="*/ 1032055 w 1092457"/>
              <a:gd name="connsiteY4" fmla="*/ 527352 h 1342294"/>
              <a:gd name="connsiteX5" fmla="*/ 456322 w 1092457"/>
              <a:gd name="connsiteY5" fmla="*/ 0 h 1342294"/>
              <a:gd name="connsiteX0" fmla="*/ 460436 w 1120762"/>
              <a:gd name="connsiteY0" fmla="*/ 488648 h 1358750"/>
              <a:gd name="connsiteX1" fmla="*/ 92243 w 1120762"/>
              <a:gd name="connsiteY1" fmla="*/ 580196 h 1358750"/>
              <a:gd name="connsiteX2" fmla="*/ 145961 w 1120762"/>
              <a:gd name="connsiteY2" fmla="*/ 1253067 h 1358750"/>
              <a:gd name="connsiteX3" fmla="*/ 924894 w 1120762"/>
              <a:gd name="connsiteY3" fmla="*/ 1204686 h 1358750"/>
              <a:gd name="connsiteX4" fmla="*/ 1060360 w 1120762"/>
              <a:gd name="connsiteY4" fmla="*/ 527352 h 1358750"/>
              <a:gd name="connsiteX5" fmla="*/ 484627 w 1120762"/>
              <a:gd name="connsiteY5" fmla="*/ 0 h 1358750"/>
              <a:gd name="connsiteX0" fmla="*/ 462174 w 1122500"/>
              <a:gd name="connsiteY0" fmla="*/ 488648 h 1358750"/>
              <a:gd name="connsiteX1" fmla="*/ 93981 w 1122500"/>
              <a:gd name="connsiteY1" fmla="*/ 580196 h 1358750"/>
              <a:gd name="connsiteX2" fmla="*/ 147699 w 1122500"/>
              <a:gd name="connsiteY2" fmla="*/ 1253067 h 1358750"/>
              <a:gd name="connsiteX3" fmla="*/ 926632 w 1122500"/>
              <a:gd name="connsiteY3" fmla="*/ 1204686 h 1358750"/>
              <a:gd name="connsiteX4" fmla="*/ 1062098 w 1122500"/>
              <a:gd name="connsiteY4" fmla="*/ 527352 h 1358750"/>
              <a:gd name="connsiteX5" fmla="*/ 486365 w 1122500"/>
              <a:gd name="connsiteY5" fmla="*/ 0 h 1358750"/>
              <a:gd name="connsiteX0" fmla="*/ 457003 w 1117329"/>
              <a:gd name="connsiteY0" fmla="*/ 488648 h 1358750"/>
              <a:gd name="connsiteX1" fmla="*/ 88810 w 1117329"/>
              <a:gd name="connsiteY1" fmla="*/ 580196 h 1358750"/>
              <a:gd name="connsiteX2" fmla="*/ 142528 w 1117329"/>
              <a:gd name="connsiteY2" fmla="*/ 1253067 h 1358750"/>
              <a:gd name="connsiteX3" fmla="*/ 921461 w 1117329"/>
              <a:gd name="connsiteY3" fmla="*/ 1204686 h 1358750"/>
              <a:gd name="connsiteX4" fmla="*/ 1056927 w 1117329"/>
              <a:gd name="connsiteY4" fmla="*/ 527352 h 1358750"/>
              <a:gd name="connsiteX5" fmla="*/ 481194 w 1117329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5915"/>
              <a:gd name="connsiteY0" fmla="*/ 488648 h 1362070"/>
              <a:gd name="connsiteX1" fmla="*/ 90518 w 1115915"/>
              <a:gd name="connsiteY1" fmla="*/ 580196 h 1362070"/>
              <a:gd name="connsiteX2" fmla="*/ 144236 w 1115915"/>
              <a:gd name="connsiteY2" fmla="*/ 1253067 h 1362070"/>
              <a:gd name="connsiteX3" fmla="*/ 923169 w 1115915"/>
              <a:gd name="connsiteY3" fmla="*/ 1204686 h 1362070"/>
              <a:gd name="connsiteX4" fmla="*/ 1058635 w 1115915"/>
              <a:gd name="connsiteY4" fmla="*/ 527352 h 1362070"/>
              <a:gd name="connsiteX5" fmla="*/ 482902 w 1115915"/>
              <a:gd name="connsiteY5" fmla="*/ 0 h 1362070"/>
              <a:gd name="connsiteX0" fmla="*/ 458711 w 1109634"/>
              <a:gd name="connsiteY0" fmla="*/ 488648 h 1362070"/>
              <a:gd name="connsiteX1" fmla="*/ 90518 w 1109634"/>
              <a:gd name="connsiteY1" fmla="*/ 580196 h 1362070"/>
              <a:gd name="connsiteX2" fmla="*/ 144236 w 1109634"/>
              <a:gd name="connsiteY2" fmla="*/ 1253067 h 1362070"/>
              <a:gd name="connsiteX3" fmla="*/ 923169 w 1109634"/>
              <a:gd name="connsiteY3" fmla="*/ 1204686 h 1362070"/>
              <a:gd name="connsiteX4" fmla="*/ 1058635 w 1109634"/>
              <a:gd name="connsiteY4" fmla="*/ 527352 h 1362070"/>
              <a:gd name="connsiteX5" fmla="*/ 482902 w 1109634"/>
              <a:gd name="connsiteY5" fmla="*/ 0 h 13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634" h="1362070">
                <a:moveTo>
                  <a:pt x="458711" y="488648"/>
                </a:moveTo>
                <a:cubicBezTo>
                  <a:pt x="336645" y="449635"/>
                  <a:pt x="184378" y="476235"/>
                  <a:pt x="90518" y="580196"/>
                </a:cubicBezTo>
                <a:cubicBezTo>
                  <a:pt x="-3342" y="684157"/>
                  <a:pt x="-74666" y="1106564"/>
                  <a:pt x="144236" y="1253067"/>
                </a:cubicBezTo>
                <a:cubicBezTo>
                  <a:pt x="363138" y="1399570"/>
                  <a:pt x="751043" y="1412474"/>
                  <a:pt x="923169" y="1204686"/>
                </a:cubicBezTo>
                <a:cubicBezTo>
                  <a:pt x="1095295" y="996898"/>
                  <a:pt x="1166254" y="824895"/>
                  <a:pt x="1058635" y="527352"/>
                </a:cubicBezTo>
                <a:cubicBezTo>
                  <a:pt x="951016" y="229809"/>
                  <a:pt x="736902" y="110470"/>
                  <a:pt x="482902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83176B-DCE1-4831-99F9-759EE23140B6}"/>
              </a:ext>
            </a:extLst>
          </p:cNvPr>
          <p:cNvSpPr/>
          <p:nvPr/>
        </p:nvSpPr>
        <p:spPr>
          <a:xfrm>
            <a:off x="8105186" y="2231925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68DBA58-DFA5-40C6-9EB6-95EF445F6A40}"/>
              </a:ext>
            </a:extLst>
          </p:cNvPr>
          <p:cNvSpPr/>
          <p:nvPr/>
        </p:nvSpPr>
        <p:spPr>
          <a:xfrm>
            <a:off x="8521154" y="2647892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/>
              <p:nvPr/>
            </p:nvSpPr>
            <p:spPr>
              <a:xfrm>
                <a:off x="9769323" y="1777496"/>
                <a:ext cx="1040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3" y="1777496"/>
                <a:ext cx="1040221" cy="400110"/>
              </a:xfrm>
              <a:prstGeom prst="rect">
                <a:avLst/>
              </a:prstGeom>
              <a:blipFill>
                <a:blip r:embed="rId3"/>
                <a:stretch>
                  <a:fillRect t="-9231" r="-3529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/>
              <p:nvPr/>
            </p:nvSpPr>
            <p:spPr>
              <a:xfrm>
                <a:off x="10113226" y="2714567"/>
                <a:ext cx="363214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226" y="2714567"/>
                <a:ext cx="363214" cy="30519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任意多边形: 形状 11">
            <a:extLst>
              <a:ext uri="{FF2B5EF4-FFF2-40B4-BE49-F238E27FC236}">
                <a16:creationId xmlns:a16="http://schemas.microsoft.com/office/drawing/2014/main" id="{F3AB2C6E-0C0C-4C46-A609-E251283AE619}"/>
              </a:ext>
            </a:extLst>
          </p:cNvPr>
          <p:cNvSpPr/>
          <p:nvPr/>
        </p:nvSpPr>
        <p:spPr>
          <a:xfrm>
            <a:off x="8271037" y="2245526"/>
            <a:ext cx="1190443" cy="1319650"/>
          </a:xfrm>
          <a:custGeom>
            <a:avLst/>
            <a:gdLst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90328 w 1440225"/>
              <a:gd name="connsiteY0" fmla="*/ 479685 h 1594121"/>
              <a:gd name="connsiteX1" fmla="*/ 220636 w 1440225"/>
              <a:gd name="connsiteY1" fmla="*/ 889416 h 1594121"/>
              <a:gd name="connsiteX2" fmla="*/ 630367 w 1440225"/>
              <a:gd name="connsiteY2" fmla="*/ 1319134 h 1594121"/>
              <a:gd name="connsiteX3" fmla="*/ 1229973 w 1440225"/>
              <a:gd name="connsiteY3" fmla="*/ 874426 h 1594121"/>
              <a:gd name="connsiteX4" fmla="*/ 685331 w 1440225"/>
              <a:gd name="connsiteY4" fmla="*/ 229849 h 1594121"/>
              <a:gd name="connsiteX5" fmla="*/ 780 w 1440225"/>
              <a:gd name="connsiteY5" fmla="*/ 839449 h 1594121"/>
              <a:gd name="connsiteX6" fmla="*/ 620373 w 1440225"/>
              <a:gd name="connsiteY6" fmla="*/ 1593954 h 1594121"/>
              <a:gd name="connsiteX7" fmla="*/ 1439836 w 1440225"/>
              <a:gd name="connsiteY7" fmla="*/ 899410 h 1594121"/>
              <a:gd name="connsiteX8" fmla="*/ 705318 w 1440225"/>
              <a:gd name="connsiteY8" fmla="*/ 0 h 1594121"/>
              <a:gd name="connsiteX0" fmla="*/ 690897 w 1440794"/>
              <a:gd name="connsiteY0" fmla="*/ 479685 h 1596354"/>
              <a:gd name="connsiteX1" fmla="*/ 221205 w 1440794"/>
              <a:gd name="connsiteY1" fmla="*/ 889416 h 1596354"/>
              <a:gd name="connsiteX2" fmla="*/ 630936 w 1440794"/>
              <a:gd name="connsiteY2" fmla="*/ 1319134 h 1596354"/>
              <a:gd name="connsiteX3" fmla="*/ 1230542 w 1440794"/>
              <a:gd name="connsiteY3" fmla="*/ 874426 h 1596354"/>
              <a:gd name="connsiteX4" fmla="*/ 685900 w 1440794"/>
              <a:gd name="connsiteY4" fmla="*/ 229849 h 1596354"/>
              <a:gd name="connsiteX5" fmla="*/ 1349 w 1440794"/>
              <a:gd name="connsiteY5" fmla="*/ 839449 h 1596354"/>
              <a:gd name="connsiteX6" fmla="*/ 620942 w 1440794"/>
              <a:gd name="connsiteY6" fmla="*/ 1593954 h 1596354"/>
              <a:gd name="connsiteX7" fmla="*/ 1440405 w 1440794"/>
              <a:gd name="connsiteY7" fmla="*/ 899410 h 1596354"/>
              <a:gd name="connsiteX8" fmla="*/ 705887 w 1440794"/>
              <a:gd name="connsiteY8" fmla="*/ 0 h 1596354"/>
              <a:gd name="connsiteX0" fmla="*/ 690897 w 1440571"/>
              <a:gd name="connsiteY0" fmla="*/ 479685 h 1596971"/>
              <a:gd name="connsiteX1" fmla="*/ 221205 w 1440571"/>
              <a:gd name="connsiteY1" fmla="*/ 889416 h 1596971"/>
              <a:gd name="connsiteX2" fmla="*/ 630936 w 1440571"/>
              <a:gd name="connsiteY2" fmla="*/ 1319134 h 1596971"/>
              <a:gd name="connsiteX3" fmla="*/ 1230542 w 1440571"/>
              <a:gd name="connsiteY3" fmla="*/ 874426 h 1596971"/>
              <a:gd name="connsiteX4" fmla="*/ 685900 w 1440571"/>
              <a:gd name="connsiteY4" fmla="*/ 229849 h 1596971"/>
              <a:gd name="connsiteX5" fmla="*/ 1349 w 1440571"/>
              <a:gd name="connsiteY5" fmla="*/ 839449 h 1596971"/>
              <a:gd name="connsiteX6" fmla="*/ 620942 w 1440571"/>
              <a:gd name="connsiteY6" fmla="*/ 1593954 h 1596971"/>
              <a:gd name="connsiteX7" fmla="*/ 1440405 w 1440571"/>
              <a:gd name="connsiteY7" fmla="*/ 899410 h 1596971"/>
              <a:gd name="connsiteX8" fmla="*/ 705887 w 1440571"/>
              <a:gd name="connsiteY8" fmla="*/ 0 h 1596971"/>
              <a:gd name="connsiteX0" fmla="*/ 690897 w 1440538"/>
              <a:gd name="connsiteY0" fmla="*/ 479685 h 1596971"/>
              <a:gd name="connsiteX1" fmla="*/ 221205 w 1440538"/>
              <a:gd name="connsiteY1" fmla="*/ 889416 h 1596971"/>
              <a:gd name="connsiteX2" fmla="*/ 630936 w 1440538"/>
              <a:gd name="connsiteY2" fmla="*/ 1319134 h 1596971"/>
              <a:gd name="connsiteX3" fmla="*/ 1230542 w 1440538"/>
              <a:gd name="connsiteY3" fmla="*/ 874426 h 1596971"/>
              <a:gd name="connsiteX4" fmla="*/ 685900 w 1440538"/>
              <a:gd name="connsiteY4" fmla="*/ 229849 h 1596971"/>
              <a:gd name="connsiteX5" fmla="*/ 1349 w 1440538"/>
              <a:gd name="connsiteY5" fmla="*/ 839449 h 1596971"/>
              <a:gd name="connsiteX6" fmla="*/ 620942 w 1440538"/>
              <a:gd name="connsiteY6" fmla="*/ 1593954 h 1596971"/>
              <a:gd name="connsiteX7" fmla="*/ 1440405 w 1440538"/>
              <a:gd name="connsiteY7" fmla="*/ 899410 h 1596971"/>
              <a:gd name="connsiteX8" fmla="*/ 705887 w 1440538"/>
              <a:gd name="connsiteY8" fmla="*/ 0 h 1596971"/>
              <a:gd name="connsiteX0" fmla="*/ 690897 w 1440612"/>
              <a:gd name="connsiteY0" fmla="*/ 479685 h 1596971"/>
              <a:gd name="connsiteX1" fmla="*/ 221205 w 1440612"/>
              <a:gd name="connsiteY1" fmla="*/ 889416 h 1596971"/>
              <a:gd name="connsiteX2" fmla="*/ 630936 w 1440612"/>
              <a:gd name="connsiteY2" fmla="*/ 1319134 h 1596971"/>
              <a:gd name="connsiteX3" fmla="*/ 1230542 w 1440612"/>
              <a:gd name="connsiteY3" fmla="*/ 874426 h 1596971"/>
              <a:gd name="connsiteX4" fmla="*/ 685900 w 1440612"/>
              <a:gd name="connsiteY4" fmla="*/ 229849 h 1596971"/>
              <a:gd name="connsiteX5" fmla="*/ 1349 w 1440612"/>
              <a:gd name="connsiteY5" fmla="*/ 839449 h 1596971"/>
              <a:gd name="connsiteX6" fmla="*/ 620942 w 1440612"/>
              <a:gd name="connsiteY6" fmla="*/ 1593954 h 1596971"/>
              <a:gd name="connsiteX7" fmla="*/ 1440405 w 1440612"/>
              <a:gd name="connsiteY7" fmla="*/ 899410 h 1596971"/>
              <a:gd name="connsiteX8" fmla="*/ 705887 w 1440612"/>
              <a:gd name="connsiteY8" fmla="*/ 0 h 15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612" h="1596971">
                <a:moveTo>
                  <a:pt x="690897" y="479685"/>
                </a:moveTo>
                <a:cubicBezTo>
                  <a:pt x="411080" y="429717"/>
                  <a:pt x="211212" y="699541"/>
                  <a:pt x="221205" y="889416"/>
                </a:cubicBezTo>
                <a:cubicBezTo>
                  <a:pt x="231198" y="1079291"/>
                  <a:pt x="337795" y="1321632"/>
                  <a:pt x="630936" y="1319134"/>
                </a:cubicBezTo>
                <a:cubicBezTo>
                  <a:pt x="924077" y="1316636"/>
                  <a:pt x="1231375" y="1260839"/>
                  <a:pt x="1230542" y="874426"/>
                </a:cubicBezTo>
                <a:cubicBezTo>
                  <a:pt x="1229709" y="488013"/>
                  <a:pt x="995696" y="245671"/>
                  <a:pt x="685900" y="229849"/>
                </a:cubicBezTo>
                <a:cubicBezTo>
                  <a:pt x="376104" y="214027"/>
                  <a:pt x="22168" y="417225"/>
                  <a:pt x="1349" y="839449"/>
                </a:cubicBezTo>
                <a:cubicBezTo>
                  <a:pt x="-19470" y="1261673"/>
                  <a:pt x="201217" y="1553980"/>
                  <a:pt x="620942" y="1593954"/>
                </a:cubicBezTo>
                <a:cubicBezTo>
                  <a:pt x="1040667" y="1633928"/>
                  <a:pt x="1431243" y="1270000"/>
                  <a:pt x="1440405" y="899410"/>
                </a:cubicBezTo>
                <a:cubicBezTo>
                  <a:pt x="1449567" y="528820"/>
                  <a:pt x="1155176" y="57045"/>
                  <a:pt x="705887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934004" y="1800743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4" y="1800743"/>
                <a:ext cx="931665" cy="400110"/>
              </a:xfrm>
              <a:prstGeom prst="rect">
                <a:avLst/>
              </a:prstGeom>
              <a:blipFill>
                <a:blip r:embed="rId5"/>
                <a:stretch>
                  <a:fillRect t="-7576" r="-3922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/>
              <p:nvPr/>
            </p:nvSpPr>
            <p:spPr>
              <a:xfrm>
                <a:off x="6366205" y="1770294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205" y="1770294"/>
                <a:ext cx="931665" cy="400110"/>
              </a:xfrm>
              <a:prstGeom prst="rect">
                <a:avLst/>
              </a:prstGeom>
              <a:blipFill>
                <a:blip r:embed="rId6"/>
                <a:stretch>
                  <a:fillRect t="-7576" r="-3922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/>
              <p:nvPr/>
            </p:nvSpPr>
            <p:spPr>
              <a:xfrm>
                <a:off x="8228526" y="1777496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26" y="1777496"/>
                <a:ext cx="1031051" cy="400110"/>
              </a:xfrm>
              <a:prstGeom prst="rect">
                <a:avLst/>
              </a:prstGeom>
              <a:blipFill>
                <a:blip r:embed="rId7"/>
                <a:stretch>
                  <a:fillRect t="-9231" r="-2959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1798760" y="4317876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3197230" y="4309264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4552305" y="4291433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5993199" y="4268790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1113029" y="3664498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6574493" y="3664498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25543" y="3289387"/>
            <a:ext cx="3622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transformation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equivalence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934004" y="5240680"/>
                <a:ext cx="9457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4" y="5240680"/>
                <a:ext cx="945750" cy="400110"/>
              </a:xfrm>
              <a:prstGeom prst="rect">
                <a:avLst/>
              </a:prstGeom>
              <a:blipFill>
                <a:blip r:embed="rId8"/>
                <a:stretch>
                  <a:fillRect t="-9231" r="-2581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2369386" y="5178705"/>
                <a:ext cx="945750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86" y="5178705"/>
                <a:ext cx="945750" cy="526939"/>
              </a:xfrm>
              <a:prstGeom prst="rect">
                <a:avLst/>
              </a:prstGeom>
              <a:blipFill>
                <a:blip r:embed="rId9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3685378" y="5176850"/>
                <a:ext cx="945750" cy="5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78" y="5176850"/>
                <a:ext cx="945750" cy="527580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5120760" y="5183324"/>
                <a:ext cx="945750" cy="5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60" y="5183324"/>
                <a:ext cx="945750" cy="527580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6458476" y="5234205"/>
                <a:ext cx="9457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76" y="5234205"/>
                <a:ext cx="945750" cy="400110"/>
              </a:xfrm>
              <a:prstGeom prst="rect">
                <a:avLst/>
              </a:prstGeom>
              <a:blipFill>
                <a:blip r:embed="rId12"/>
                <a:stretch>
                  <a:fillRect t="-9231" r="-1923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12B6981C-CE74-4B28-B8B3-E3DD3420C1D5}"/>
              </a:ext>
            </a:extLst>
          </p:cNvPr>
          <p:cNvSpPr txBox="1"/>
          <p:nvPr/>
        </p:nvSpPr>
        <p:spPr>
          <a:xfrm>
            <a:off x="7619918" y="2554225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2C36F0D-E59C-4BE7-8CE2-5575DFFDD216}"/>
              </a:ext>
            </a:extLst>
          </p:cNvPr>
          <p:cNvSpPr txBox="1"/>
          <p:nvPr/>
        </p:nvSpPr>
        <p:spPr>
          <a:xfrm>
            <a:off x="9528811" y="2530073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4FD82-454A-41DA-964B-83954D6B0D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1" y="4168381"/>
            <a:ext cx="1007193" cy="998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5492F8-C2C8-4F68-9A22-EF52C1B99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4" y="4159513"/>
            <a:ext cx="1028388" cy="101974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8C558C5-8025-4BF4-92B2-097B01E47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83" y="4158075"/>
            <a:ext cx="1028389" cy="102406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C971BB89-96D3-4E4F-BD4D-4C5A2C9E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86" y="4162578"/>
            <a:ext cx="1028388" cy="101548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59983FD-21FF-43BA-8543-FBCEEA30C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99" y="4158934"/>
            <a:ext cx="1038206" cy="10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00ABFCE6-92E2-4E17-8389-381BDE1049EA}"/>
              </a:ext>
            </a:extLst>
          </p:cNvPr>
          <p:cNvSpPr/>
          <p:nvPr/>
        </p:nvSpPr>
        <p:spPr>
          <a:xfrm>
            <a:off x="5398857" y="3024256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6637" y="1295381"/>
            <a:ext cx="9543121" cy="544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4: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Negligibility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single cutting path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594" y="5291251"/>
            <a:ext cx="7853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the cutting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 connected area that transforms 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genus-1 cell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simply-connected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sub-cells.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7B0DE6-155D-4165-B14A-EF86C92C74A1}"/>
              </a:ext>
            </a:extLst>
          </p:cNvPr>
          <p:cNvSpPr txBox="1"/>
          <p:nvPr/>
        </p:nvSpPr>
        <p:spPr>
          <a:xfrm>
            <a:off x="8292595" y="2067911"/>
            <a:ext cx="191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contradiction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6E97AF-43D1-4045-A30F-9136D08E84C9}"/>
              </a:ext>
            </a:extLst>
          </p:cNvPr>
          <p:cNvGrpSpPr/>
          <p:nvPr/>
        </p:nvGrpSpPr>
        <p:grpSpPr>
          <a:xfrm>
            <a:off x="8100232" y="2791995"/>
            <a:ext cx="1972673" cy="1958774"/>
            <a:chOff x="-1579371" y="-2792310"/>
            <a:chExt cx="2323364" cy="230699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88C1C0-D67B-4BB8-B18B-36A84BAAE30F}"/>
                </a:ext>
              </a:extLst>
            </p:cNvPr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FAEB651-75E2-4EEC-B752-2B4F000995EE}"/>
                </a:ext>
              </a:extLst>
            </p:cNvPr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8BEDDFA9-F327-4532-B40B-02A62501FC54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A93EE657-B0C4-40C9-AB35-291EA6BE4E17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A0CCA508-2F89-43CA-8FAE-1DD3342F6C8C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FC965203-C483-45BA-9E5B-55471B658EBC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任意多边形: 形状 18">
            <a:extLst>
              <a:ext uri="{FF2B5EF4-FFF2-40B4-BE49-F238E27FC236}">
                <a16:creationId xmlns:a16="http://schemas.microsoft.com/office/drawing/2014/main" id="{5DC61D9C-9C3F-4044-8D4D-59DFB0EAD40F}"/>
              </a:ext>
            </a:extLst>
          </p:cNvPr>
          <p:cNvSpPr/>
          <p:nvPr/>
        </p:nvSpPr>
        <p:spPr>
          <a:xfrm>
            <a:off x="9052890" y="3041381"/>
            <a:ext cx="56146" cy="425391"/>
          </a:xfrm>
          <a:custGeom>
            <a:avLst/>
            <a:gdLst>
              <a:gd name="connsiteX0" fmla="*/ 15789 w 84442"/>
              <a:gd name="connsiteY0" fmla="*/ 0 h 501015"/>
              <a:gd name="connsiteX1" fmla="*/ 84369 w 84442"/>
              <a:gd name="connsiteY1" fmla="*/ 291465 h 501015"/>
              <a:gd name="connsiteX2" fmla="*/ 4359 w 84442"/>
              <a:gd name="connsiteY2" fmla="*/ 377190 h 501015"/>
              <a:gd name="connsiteX3" fmla="*/ 17694 w 84442"/>
              <a:gd name="connsiteY3" fmla="*/ 501015 h 501015"/>
              <a:gd name="connsiteX0" fmla="*/ 14556 w 66127"/>
              <a:gd name="connsiteY0" fmla="*/ 0 h 501015"/>
              <a:gd name="connsiteX1" fmla="*/ 65991 w 66127"/>
              <a:gd name="connsiteY1" fmla="*/ 180975 h 501015"/>
              <a:gd name="connsiteX2" fmla="*/ 3126 w 66127"/>
              <a:gd name="connsiteY2" fmla="*/ 377190 h 501015"/>
              <a:gd name="connsiteX3" fmla="*/ 16461 w 66127"/>
              <a:gd name="connsiteY3" fmla="*/ 501015 h 50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27" h="501015">
                <a:moveTo>
                  <a:pt x="14556" y="0"/>
                </a:moveTo>
                <a:cubicBezTo>
                  <a:pt x="49798" y="114300"/>
                  <a:pt x="67896" y="118110"/>
                  <a:pt x="65991" y="180975"/>
                </a:cubicBezTo>
                <a:cubicBezTo>
                  <a:pt x="64086" y="243840"/>
                  <a:pt x="11381" y="323850"/>
                  <a:pt x="3126" y="377190"/>
                </a:cubicBezTo>
                <a:cubicBezTo>
                  <a:pt x="-5129" y="430530"/>
                  <a:pt x="4237" y="456565"/>
                  <a:pt x="16461" y="501015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BA994-4E38-481E-A682-B326524A30A0}"/>
              </a:ext>
            </a:extLst>
          </p:cNvPr>
          <p:cNvSpPr txBox="1"/>
          <p:nvPr/>
        </p:nvSpPr>
        <p:spPr>
          <a:xfrm>
            <a:off x="1509322" y="2078042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inner cells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6306E3-BB72-44DA-83FE-3520B69F470B}"/>
              </a:ext>
            </a:extLst>
          </p:cNvPr>
          <p:cNvSpPr txBox="1"/>
          <p:nvPr/>
        </p:nvSpPr>
        <p:spPr>
          <a:xfrm>
            <a:off x="4650770" y="2064729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outer cells</a:t>
            </a:r>
          </a:p>
        </p:txBody>
      </p:sp>
      <p:sp>
        <p:nvSpPr>
          <p:cNvPr id="20" name="任意多边形: 形状 50">
            <a:extLst>
              <a:ext uri="{FF2B5EF4-FFF2-40B4-BE49-F238E27FC236}">
                <a16:creationId xmlns:a16="http://schemas.microsoft.com/office/drawing/2014/main" id="{D1909B52-DA32-4093-A8AB-EE6EEAFDA7CF}"/>
              </a:ext>
            </a:extLst>
          </p:cNvPr>
          <p:cNvSpPr/>
          <p:nvPr/>
        </p:nvSpPr>
        <p:spPr>
          <a:xfrm>
            <a:off x="9063631" y="347000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51">
            <a:extLst>
              <a:ext uri="{FF2B5EF4-FFF2-40B4-BE49-F238E27FC236}">
                <a16:creationId xmlns:a16="http://schemas.microsoft.com/office/drawing/2014/main" id="{9E13EDA5-547E-4E11-B065-461584D8F659}"/>
              </a:ext>
            </a:extLst>
          </p:cNvPr>
          <p:cNvSpPr/>
          <p:nvPr/>
        </p:nvSpPr>
        <p:spPr>
          <a:xfrm>
            <a:off x="8835570" y="375791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52">
            <a:extLst>
              <a:ext uri="{FF2B5EF4-FFF2-40B4-BE49-F238E27FC236}">
                <a16:creationId xmlns:a16="http://schemas.microsoft.com/office/drawing/2014/main" id="{ABA92EBC-B58E-4985-ACB9-EFBBCB7D3C47}"/>
              </a:ext>
            </a:extLst>
          </p:cNvPr>
          <p:cNvSpPr/>
          <p:nvPr/>
        </p:nvSpPr>
        <p:spPr>
          <a:xfrm>
            <a:off x="9083041" y="376438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A1E5A65-6DDF-4977-AABE-7F083652F54F}"/>
              </a:ext>
            </a:extLst>
          </p:cNvPr>
          <p:cNvSpPr/>
          <p:nvPr/>
        </p:nvSpPr>
        <p:spPr>
          <a:xfrm>
            <a:off x="2268477" y="3039322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BE8DB0D0-5904-447B-B005-C870423F2619}"/>
              </a:ext>
            </a:extLst>
          </p:cNvPr>
          <p:cNvSpPr/>
          <p:nvPr/>
        </p:nvSpPr>
        <p:spPr>
          <a:xfrm>
            <a:off x="2905103" y="2793594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C3D62A53-45D2-4D67-BD5C-5A3F85ABF53D}"/>
              </a:ext>
            </a:extLst>
          </p:cNvPr>
          <p:cNvSpPr/>
          <p:nvPr/>
        </p:nvSpPr>
        <p:spPr>
          <a:xfrm>
            <a:off x="2014434" y="2794731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F9E6AD4C-8294-45C2-844F-8CEAC2A37B6F}"/>
              </a:ext>
            </a:extLst>
          </p:cNvPr>
          <p:cNvSpPr/>
          <p:nvPr/>
        </p:nvSpPr>
        <p:spPr>
          <a:xfrm>
            <a:off x="2023676" y="3702527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11664C42-3922-46A7-B547-3EF6894439BD}"/>
              </a:ext>
            </a:extLst>
          </p:cNvPr>
          <p:cNvSpPr/>
          <p:nvPr/>
        </p:nvSpPr>
        <p:spPr>
          <a:xfrm>
            <a:off x="2932994" y="3689219"/>
            <a:ext cx="1054113" cy="1054114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67">
            <a:extLst>
              <a:ext uri="{FF2B5EF4-FFF2-40B4-BE49-F238E27FC236}">
                <a16:creationId xmlns:a16="http://schemas.microsoft.com/office/drawing/2014/main" id="{296824D8-91EA-468D-99D8-E77A605811D6}"/>
              </a:ext>
            </a:extLst>
          </p:cNvPr>
          <p:cNvSpPr/>
          <p:nvPr/>
        </p:nvSpPr>
        <p:spPr>
          <a:xfrm>
            <a:off x="2612100" y="3432067"/>
            <a:ext cx="706546" cy="738468"/>
          </a:xfrm>
          <a:custGeom>
            <a:avLst/>
            <a:gdLst>
              <a:gd name="connsiteX0" fmla="*/ 513478 w 919132"/>
              <a:gd name="connsiteY0" fmla="*/ 85805 h 903060"/>
              <a:gd name="connsiteX1" fmla="*/ 482998 w 919132"/>
              <a:gd name="connsiteY1" fmla="*/ 80 h 903060"/>
              <a:gd name="connsiteX2" fmla="*/ 155338 w 919132"/>
              <a:gd name="connsiteY2" fmla="*/ 99140 h 903060"/>
              <a:gd name="connsiteX3" fmla="*/ 1033 w 919132"/>
              <a:gd name="connsiteY3" fmla="*/ 455375 h 903060"/>
              <a:gd name="connsiteX4" fmla="*/ 223918 w 919132"/>
              <a:gd name="connsiteY4" fmla="*/ 864950 h 903060"/>
              <a:gd name="connsiteX5" fmla="*/ 856378 w 919132"/>
              <a:gd name="connsiteY5" fmla="*/ 853520 h 903060"/>
              <a:gd name="connsiteX6" fmla="*/ 862093 w 919132"/>
              <a:gd name="connsiteY6" fmla="*/ 584915 h 903060"/>
              <a:gd name="connsiteX0" fmla="*/ 513429 w 919083"/>
              <a:gd name="connsiteY0" fmla="*/ 99122 h 916377"/>
              <a:gd name="connsiteX1" fmla="*/ 452469 w 919083"/>
              <a:gd name="connsiteY1" fmla="*/ 62 h 916377"/>
              <a:gd name="connsiteX2" fmla="*/ 155289 w 919083"/>
              <a:gd name="connsiteY2" fmla="*/ 112457 h 916377"/>
              <a:gd name="connsiteX3" fmla="*/ 984 w 919083"/>
              <a:gd name="connsiteY3" fmla="*/ 468692 h 916377"/>
              <a:gd name="connsiteX4" fmla="*/ 223869 w 919083"/>
              <a:gd name="connsiteY4" fmla="*/ 878267 h 916377"/>
              <a:gd name="connsiteX5" fmla="*/ 856329 w 919083"/>
              <a:gd name="connsiteY5" fmla="*/ 866837 h 916377"/>
              <a:gd name="connsiteX6" fmla="*/ 862044 w 919083"/>
              <a:gd name="connsiteY6" fmla="*/ 598232 h 916377"/>
              <a:gd name="connsiteX0" fmla="*/ 530574 w 919083"/>
              <a:gd name="connsiteY0" fmla="*/ 104795 h 916335"/>
              <a:gd name="connsiteX1" fmla="*/ 452469 w 919083"/>
              <a:gd name="connsiteY1" fmla="*/ 20 h 916335"/>
              <a:gd name="connsiteX2" fmla="*/ 155289 w 919083"/>
              <a:gd name="connsiteY2" fmla="*/ 112415 h 916335"/>
              <a:gd name="connsiteX3" fmla="*/ 984 w 919083"/>
              <a:gd name="connsiteY3" fmla="*/ 468650 h 916335"/>
              <a:gd name="connsiteX4" fmla="*/ 223869 w 919083"/>
              <a:gd name="connsiteY4" fmla="*/ 878225 h 916335"/>
              <a:gd name="connsiteX5" fmla="*/ 856329 w 919083"/>
              <a:gd name="connsiteY5" fmla="*/ 866795 h 916335"/>
              <a:gd name="connsiteX6" fmla="*/ 862044 w 919083"/>
              <a:gd name="connsiteY6" fmla="*/ 598190 h 916335"/>
              <a:gd name="connsiteX0" fmla="*/ 530085 w 918594"/>
              <a:gd name="connsiteY0" fmla="*/ 105120 h 916660"/>
              <a:gd name="connsiteX1" fmla="*/ 451980 w 918594"/>
              <a:gd name="connsiteY1" fmla="*/ 345 h 916660"/>
              <a:gd name="connsiteX2" fmla="*/ 171945 w 918594"/>
              <a:gd name="connsiteY2" fmla="*/ 139410 h 916660"/>
              <a:gd name="connsiteX3" fmla="*/ 495 w 918594"/>
              <a:gd name="connsiteY3" fmla="*/ 468975 h 916660"/>
              <a:gd name="connsiteX4" fmla="*/ 223380 w 918594"/>
              <a:gd name="connsiteY4" fmla="*/ 878550 h 916660"/>
              <a:gd name="connsiteX5" fmla="*/ 855840 w 918594"/>
              <a:gd name="connsiteY5" fmla="*/ 867120 h 916660"/>
              <a:gd name="connsiteX6" fmla="*/ 861555 w 918594"/>
              <a:gd name="connsiteY6" fmla="*/ 598515 h 916660"/>
              <a:gd name="connsiteX0" fmla="*/ 450780 w 839289"/>
              <a:gd name="connsiteY0" fmla="*/ 105120 h 916524"/>
              <a:gd name="connsiteX1" fmla="*/ 372675 w 839289"/>
              <a:gd name="connsiteY1" fmla="*/ 345 h 916524"/>
              <a:gd name="connsiteX2" fmla="*/ 92640 w 839289"/>
              <a:gd name="connsiteY2" fmla="*/ 139410 h 916524"/>
              <a:gd name="connsiteX3" fmla="*/ 1200 w 839289"/>
              <a:gd name="connsiteY3" fmla="*/ 470880 h 916524"/>
              <a:gd name="connsiteX4" fmla="*/ 144075 w 839289"/>
              <a:gd name="connsiteY4" fmla="*/ 878550 h 916524"/>
              <a:gd name="connsiteX5" fmla="*/ 776535 w 839289"/>
              <a:gd name="connsiteY5" fmla="*/ 867120 h 916524"/>
              <a:gd name="connsiteX6" fmla="*/ 782250 w 839289"/>
              <a:gd name="connsiteY6" fmla="*/ 598515 h 916524"/>
              <a:gd name="connsiteX0" fmla="*/ 453667 w 837962"/>
              <a:gd name="connsiteY0" fmla="*/ 105120 h 892600"/>
              <a:gd name="connsiteX1" fmla="*/ 375562 w 837962"/>
              <a:gd name="connsiteY1" fmla="*/ 345 h 892600"/>
              <a:gd name="connsiteX2" fmla="*/ 95527 w 837962"/>
              <a:gd name="connsiteY2" fmla="*/ 139410 h 892600"/>
              <a:gd name="connsiteX3" fmla="*/ 4087 w 837962"/>
              <a:gd name="connsiteY3" fmla="*/ 470880 h 892600"/>
              <a:gd name="connsiteX4" fmla="*/ 207922 w 837962"/>
              <a:gd name="connsiteY4" fmla="*/ 836640 h 892600"/>
              <a:gd name="connsiteX5" fmla="*/ 779422 w 837962"/>
              <a:gd name="connsiteY5" fmla="*/ 867120 h 892600"/>
              <a:gd name="connsiteX6" fmla="*/ 785137 w 837962"/>
              <a:gd name="connsiteY6" fmla="*/ 598515 h 892600"/>
              <a:gd name="connsiteX0" fmla="*/ 453667 w 831597"/>
              <a:gd name="connsiteY0" fmla="*/ 105120 h 864355"/>
              <a:gd name="connsiteX1" fmla="*/ 375562 w 831597"/>
              <a:gd name="connsiteY1" fmla="*/ 345 h 864355"/>
              <a:gd name="connsiteX2" fmla="*/ 95527 w 831597"/>
              <a:gd name="connsiteY2" fmla="*/ 139410 h 864355"/>
              <a:gd name="connsiteX3" fmla="*/ 4087 w 831597"/>
              <a:gd name="connsiteY3" fmla="*/ 470880 h 864355"/>
              <a:gd name="connsiteX4" fmla="*/ 207922 w 831597"/>
              <a:gd name="connsiteY4" fmla="*/ 836640 h 864355"/>
              <a:gd name="connsiteX5" fmla="*/ 767992 w 831597"/>
              <a:gd name="connsiteY5" fmla="*/ 811875 h 864355"/>
              <a:gd name="connsiteX6" fmla="*/ 785137 w 831597"/>
              <a:gd name="connsiteY6" fmla="*/ 598515 h 864355"/>
              <a:gd name="connsiteX0" fmla="*/ 453667 w 844638"/>
              <a:gd name="connsiteY0" fmla="*/ 105120 h 864355"/>
              <a:gd name="connsiteX1" fmla="*/ 375562 w 844638"/>
              <a:gd name="connsiteY1" fmla="*/ 345 h 864355"/>
              <a:gd name="connsiteX2" fmla="*/ 95527 w 844638"/>
              <a:gd name="connsiteY2" fmla="*/ 139410 h 864355"/>
              <a:gd name="connsiteX3" fmla="*/ 4087 w 844638"/>
              <a:gd name="connsiteY3" fmla="*/ 470880 h 864355"/>
              <a:gd name="connsiteX4" fmla="*/ 207922 w 844638"/>
              <a:gd name="connsiteY4" fmla="*/ 836640 h 864355"/>
              <a:gd name="connsiteX5" fmla="*/ 767992 w 844638"/>
              <a:gd name="connsiteY5" fmla="*/ 811875 h 864355"/>
              <a:gd name="connsiteX6" fmla="*/ 785137 w 844638"/>
              <a:gd name="connsiteY6" fmla="*/ 598515 h 864355"/>
              <a:gd name="connsiteX0" fmla="*/ 453667 w 837005"/>
              <a:gd name="connsiteY0" fmla="*/ 105120 h 872249"/>
              <a:gd name="connsiteX1" fmla="*/ 375562 w 837005"/>
              <a:gd name="connsiteY1" fmla="*/ 345 h 872249"/>
              <a:gd name="connsiteX2" fmla="*/ 95527 w 837005"/>
              <a:gd name="connsiteY2" fmla="*/ 139410 h 872249"/>
              <a:gd name="connsiteX3" fmla="*/ 4087 w 837005"/>
              <a:gd name="connsiteY3" fmla="*/ 470880 h 872249"/>
              <a:gd name="connsiteX4" fmla="*/ 207922 w 837005"/>
              <a:gd name="connsiteY4" fmla="*/ 836640 h 872249"/>
              <a:gd name="connsiteX5" fmla="*/ 767992 w 837005"/>
              <a:gd name="connsiteY5" fmla="*/ 811875 h 872249"/>
              <a:gd name="connsiteX6" fmla="*/ 785137 w 837005"/>
              <a:gd name="connsiteY6" fmla="*/ 598515 h 872249"/>
              <a:gd name="connsiteX0" fmla="*/ 453667 w 837005"/>
              <a:gd name="connsiteY0" fmla="*/ 105120 h 888609"/>
              <a:gd name="connsiteX1" fmla="*/ 375562 w 837005"/>
              <a:gd name="connsiteY1" fmla="*/ 345 h 888609"/>
              <a:gd name="connsiteX2" fmla="*/ 95527 w 837005"/>
              <a:gd name="connsiteY2" fmla="*/ 139410 h 888609"/>
              <a:gd name="connsiteX3" fmla="*/ 4087 w 837005"/>
              <a:gd name="connsiteY3" fmla="*/ 470880 h 888609"/>
              <a:gd name="connsiteX4" fmla="*/ 207922 w 837005"/>
              <a:gd name="connsiteY4" fmla="*/ 836640 h 888609"/>
              <a:gd name="connsiteX5" fmla="*/ 767992 w 837005"/>
              <a:gd name="connsiteY5" fmla="*/ 811875 h 888609"/>
              <a:gd name="connsiteX6" fmla="*/ 785137 w 837005"/>
              <a:gd name="connsiteY6" fmla="*/ 598515 h 888609"/>
              <a:gd name="connsiteX0" fmla="*/ 454533 w 837871"/>
              <a:gd name="connsiteY0" fmla="*/ 0 h 783489"/>
              <a:gd name="connsiteX1" fmla="*/ 96393 w 837871"/>
              <a:gd name="connsiteY1" fmla="*/ 34290 h 783489"/>
              <a:gd name="connsiteX2" fmla="*/ 4953 w 837871"/>
              <a:gd name="connsiteY2" fmla="*/ 365760 h 783489"/>
              <a:gd name="connsiteX3" fmla="*/ 208788 w 837871"/>
              <a:gd name="connsiteY3" fmla="*/ 731520 h 783489"/>
              <a:gd name="connsiteX4" fmla="*/ 768858 w 837871"/>
              <a:gd name="connsiteY4" fmla="*/ 706755 h 783489"/>
              <a:gd name="connsiteX5" fmla="*/ 786003 w 837871"/>
              <a:gd name="connsiteY5" fmla="*/ 493395 h 783489"/>
              <a:gd name="connsiteX0" fmla="*/ 454533 w 786003"/>
              <a:gd name="connsiteY0" fmla="*/ 0 h 733029"/>
              <a:gd name="connsiteX1" fmla="*/ 96393 w 786003"/>
              <a:gd name="connsiteY1" fmla="*/ 34290 h 733029"/>
              <a:gd name="connsiteX2" fmla="*/ 4953 w 786003"/>
              <a:gd name="connsiteY2" fmla="*/ 365760 h 733029"/>
              <a:gd name="connsiteX3" fmla="*/ 208788 w 786003"/>
              <a:gd name="connsiteY3" fmla="*/ 731520 h 733029"/>
              <a:gd name="connsiteX4" fmla="*/ 786003 w 786003"/>
              <a:gd name="connsiteY4" fmla="*/ 493395 h 733029"/>
              <a:gd name="connsiteX0" fmla="*/ 454533 w 786003"/>
              <a:gd name="connsiteY0" fmla="*/ 70370 h 803399"/>
              <a:gd name="connsiteX1" fmla="*/ 96393 w 786003"/>
              <a:gd name="connsiteY1" fmla="*/ 104660 h 803399"/>
              <a:gd name="connsiteX2" fmla="*/ 4953 w 786003"/>
              <a:gd name="connsiteY2" fmla="*/ 436130 h 803399"/>
              <a:gd name="connsiteX3" fmla="*/ 208788 w 786003"/>
              <a:gd name="connsiteY3" fmla="*/ 801890 h 803399"/>
              <a:gd name="connsiteX4" fmla="*/ 786003 w 786003"/>
              <a:gd name="connsiteY4" fmla="*/ 563765 h 803399"/>
              <a:gd name="connsiteX0" fmla="*/ 454533 w 861353"/>
              <a:gd name="connsiteY0" fmla="*/ 70370 h 804211"/>
              <a:gd name="connsiteX1" fmla="*/ 96393 w 861353"/>
              <a:gd name="connsiteY1" fmla="*/ 104660 h 804211"/>
              <a:gd name="connsiteX2" fmla="*/ 4953 w 861353"/>
              <a:gd name="connsiteY2" fmla="*/ 436130 h 804211"/>
              <a:gd name="connsiteX3" fmla="*/ 208788 w 861353"/>
              <a:gd name="connsiteY3" fmla="*/ 801890 h 804211"/>
              <a:gd name="connsiteX4" fmla="*/ 786003 w 861353"/>
              <a:gd name="connsiteY4" fmla="*/ 563765 h 804211"/>
              <a:gd name="connsiteX0" fmla="*/ 468560 w 895516"/>
              <a:gd name="connsiteY0" fmla="*/ 70370 h 909920"/>
              <a:gd name="connsiteX1" fmla="*/ 110420 w 895516"/>
              <a:gd name="connsiteY1" fmla="*/ 104660 h 909920"/>
              <a:gd name="connsiteX2" fmla="*/ 18980 w 895516"/>
              <a:gd name="connsiteY2" fmla="*/ 436130 h 909920"/>
              <a:gd name="connsiteX3" fmla="*/ 433635 w 895516"/>
              <a:gd name="connsiteY3" fmla="*/ 908570 h 909920"/>
              <a:gd name="connsiteX4" fmla="*/ 800030 w 895516"/>
              <a:gd name="connsiteY4" fmla="*/ 563765 h 909920"/>
              <a:gd name="connsiteX0" fmla="*/ 447038 w 873529"/>
              <a:gd name="connsiteY0" fmla="*/ 91233 h 931468"/>
              <a:gd name="connsiteX1" fmla="*/ 88898 w 873529"/>
              <a:gd name="connsiteY1" fmla="*/ 125523 h 931468"/>
              <a:gd name="connsiteX2" fmla="*/ 22858 w 873529"/>
              <a:gd name="connsiteY2" fmla="*/ 698293 h 931468"/>
              <a:gd name="connsiteX3" fmla="*/ 412113 w 873529"/>
              <a:gd name="connsiteY3" fmla="*/ 929433 h 931468"/>
              <a:gd name="connsiteX4" fmla="*/ 778508 w 873529"/>
              <a:gd name="connsiteY4" fmla="*/ 584628 h 931468"/>
              <a:gd name="connsiteX0" fmla="*/ 468090 w 894581"/>
              <a:gd name="connsiteY0" fmla="*/ 68764 h 908808"/>
              <a:gd name="connsiteX1" fmla="*/ 56610 w 894581"/>
              <a:gd name="connsiteY1" fmla="*/ 189414 h 908808"/>
              <a:gd name="connsiteX2" fmla="*/ 43910 w 894581"/>
              <a:gd name="connsiteY2" fmla="*/ 675824 h 908808"/>
              <a:gd name="connsiteX3" fmla="*/ 433165 w 894581"/>
              <a:gd name="connsiteY3" fmla="*/ 906964 h 908808"/>
              <a:gd name="connsiteX4" fmla="*/ 799560 w 894581"/>
              <a:gd name="connsiteY4" fmla="*/ 562159 h 908808"/>
              <a:gd name="connsiteX0" fmla="*/ 468090 w 848044"/>
              <a:gd name="connsiteY0" fmla="*/ 68764 h 908808"/>
              <a:gd name="connsiteX1" fmla="*/ 56610 w 848044"/>
              <a:gd name="connsiteY1" fmla="*/ 189414 h 908808"/>
              <a:gd name="connsiteX2" fmla="*/ 43910 w 848044"/>
              <a:gd name="connsiteY2" fmla="*/ 675824 h 908808"/>
              <a:gd name="connsiteX3" fmla="*/ 433165 w 848044"/>
              <a:gd name="connsiteY3" fmla="*/ 906964 h 908808"/>
              <a:gd name="connsiteX4" fmla="*/ 799560 w 848044"/>
              <a:gd name="connsiteY4" fmla="*/ 562159 h 908808"/>
              <a:gd name="connsiteX0" fmla="*/ 469953 w 852341"/>
              <a:gd name="connsiteY0" fmla="*/ 68764 h 908808"/>
              <a:gd name="connsiteX1" fmla="*/ 58473 w 852341"/>
              <a:gd name="connsiteY1" fmla="*/ 189414 h 908808"/>
              <a:gd name="connsiteX2" fmla="*/ 45773 w 852341"/>
              <a:gd name="connsiteY2" fmla="*/ 675824 h 908808"/>
              <a:gd name="connsiteX3" fmla="*/ 462968 w 852341"/>
              <a:gd name="connsiteY3" fmla="*/ 906964 h 908808"/>
              <a:gd name="connsiteX4" fmla="*/ 801423 w 852341"/>
              <a:gd name="connsiteY4" fmla="*/ 562159 h 908808"/>
              <a:gd name="connsiteX0" fmla="*/ 469953 w 851283"/>
              <a:gd name="connsiteY0" fmla="*/ 68764 h 907050"/>
              <a:gd name="connsiteX1" fmla="*/ 58473 w 851283"/>
              <a:gd name="connsiteY1" fmla="*/ 189414 h 907050"/>
              <a:gd name="connsiteX2" fmla="*/ 45773 w 851283"/>
              <a:gd name="connsiteY2" fmla="*/ 675824 h 907050"/>
              <a:gd name="connsiteX3" fmla="*/ 462968 w 851283"/>
              <a:gd name="connsiteY3" fmla="*/ 906964 h 907050"/>
              <a:gd name="connsiteX4" fmla="*/ 801423 w 851283"/>
              <a:gd name="connsiteY4" fmla="*/ 562159 h 907050"/>
              <a:gd name="connsiteX0" fmla="*/ 453274 w 835234"/>
              <a:gd name="connsiteY0" fmla="*/ 68764 h 908808"/>
              <a:gd name="connsiteX1" fmla="*/ 41794 w 835234"/>
              <a:gd name="connsiteY1" fmla="*/ 189414 h 908808"/>
              <a:gd name="connsiteX2" fmla="*/ 59574 w 835234"/>
              <a:gd name="connsiteY2" fmla="*/ 675824 h 908808"/>
              <a:gd name="connsiteX3" fmla="*/ 446289 w 835234"/>
              <a:gd name="connsiteY3" fmla="*/ 906964 h 908808"/>
              <a:gd name="connsiteX4" fmla="*/ 784744 w 835234"/>
              <a:gd name="connsiteY4" fmla="*/ 562159 h 908808"/>
              <a:gd name="connsiteX0" fmla="*/ 438309 w 820269"/>
              <a:gd name="connsiteY0" fmla="*/ 68255 h 908294"/>
              <a:gd name="connsiteX1" fmla="*/ 52229 w 820269"/>
              <a:gd name="connsiteY1" fmla="*/ 191445 h 908294"/>
              <a:gd name="connsiteX2" fmla="*/ 44609 w 820269"/>
              <a:gd name="connsiteY2" fmla="*/ 675315 h 908294"/>
              <a:gd name="connsiteX3" fmla="*/ 431324 w 820269"/>
              <a:gd name="connsiteY3" fmla="*/ 906455 h 908294"/>
              <a:gd name="connsiteX4" fmla="*/ 769779 w 820269"/>
              <a:gd name="connsiteY4" fmla="*/ 561650 h 908294"/>
              <a:gd name="connsiteX0" fmla="*/ 438309 w 788423"/>
              <a:gd name="connsiteY0" fmla="*/ 68255 h 908294"/>
              <a:gd name="connsiteX1" fmla="*/ 52229 w 788423"/>
              <a:gd name="connsiteY1" fmla="*/ 191445 h 908294"/>
              <a:gd name="connsiteX2" fmla="*/ 44609 w 788423"/>
              <a:gd name="connsiteY2" fmla="*/ 675315 h 908294"/>
              <a:gd name="connsiteX3" fmla="*/ 431324 w 788423"/>
              <a:gd name="connsiteY3" fmla="*/ 906455 h 908294"/>
              <a:gd name="connsiteX4" fmla="*/ 769779 w 788423"/>
              <a:gd name="connsiteY4" fmla="*/ 561650 h 908294"/>
              <a:gd name="connsiteX0" fmla="*/ 438309 w 788423"/>
              <a:gd name="connsiteY0" fmla="*/ 41757 h 881796"/>
              <a:gd name="connsiteX1" fmla="*/ 52229 w 788423"/>
              <a:gd name="connsiteY1" fmla="*/ 164947 h 881796"/>
              <a:gd name="connsiteX2" fmla="*/ 44609 w 788423"/>
              <a:gd name="connsiteY2" fmla="*/ 648817 h 881796"/>
              <a:gd name="connsiteX3" fmla="*/ 431324 w 788423"/>
              <a:gd name="connsiteY3" fmla="*/ 879957 h 881796"/>
              <a:gd name="connsiteX4" fmla="*/ 769779 w 788423"/>
              <a:gd name="connsiteY4" fmla="*/ 535152 h 881796"/>
              <a:gd name="connsiteX0" fmla="*/ 438309 w 809856"/>
              <a:gd name="connsiteY0" fmla="*/ 41757 h 881796"/>
              <a:gd name="connsiteX1" fmla="*/ 52229 w 809856"/>
              <a:gd name="connsiteY1" fmla="*/ 164947 h 881796"/>
              <a:gd name="connsiteX2" fmla="*/ 44609 w 809856"/>
              <a:gd name="connsiteY2" fmla="*/ 648817 h 881796"/>
              <a:gd name="connsiteX3" fmla="*/ 431324 w 809856"/>
              <a:gd name="connsiteY3" fmla="*/ 879957 h 881796"/>
              <a:gd name="connsiteX4" fmla="*/ 792215 w 809856"/>
              <a:gd name="connsiteY4" fmla="*/ 501497 h 881796"/>
              <a:gd name="connsiteX0" fmla="*/ 438309 w 832638"/>
              <a:gd name="connsiteY0" fmla="*/ 41757 h 881796"/>
              <a:gd name="connsiteX1" fmla="*/ 52229 w 832638"/>
              <a:gd name="connsiteY1" fmla="*/ 164947 h 881796"/>
              <a:gd name="connsiteX2" fmla="*/ 44609 w 832638"/>
              <a:gd name="connsiteY2" fmla="*/ 648817 h 881796"/>
              <a:gd name="connsiteX3" fmla="*/ 431324 w 832638"/>
              <a:gd name="connsiteY3" fmla="*/ 879957 h 881796"/>
              <a:gd name="connsiteX4" fmla="*/ 792215 w 832638"/>
              <a:gd name="connsiteY4" fmla="*/ 501497 h 881796"/>
              <a:gd name="connsiteX0" fmla="*/ 439291 w 834766"/>
              <a:gd name="connsiteY0" fmla="*/ 41757 h 885498"/>
              <a:gd name="connsiteX1" fmla="*/ 53211 w 834766"/>
              <a:gd name="connsiteY1" fmla="*/ 164947 h 885498"/>
              <a:gd name="connsiteX2" fmla="*/ 45591 w 834766"/>
              <a:gd name="connsiteY2" fmla="*/ 648817 h 885498"/>
              <a:gd name="connsiteX3" fmla="*/ 447264 w 834766"/>
              <a:gd name="connsiteY3" fmla="*/ 883697 h 885498"/>
              <a:gd name="connsiteX4" fmla="*/ 793197 w 834766"/>
              <a:gd name="connsiteY4" fmla="*/ 501497 h 885498"/>
              <a:gd name="connsiteX0" fmla="*/ 439291 w 793196"/>
              <a:gd name="connsiteY0" fmla="*/ 41757 h 884980"/>
              <a:gd name="connsiteX1" fmla="*/ 53211 w 793196"/>
              <a:gd name="connsiteY1" fmla="*/ 164947 h 884980"/>
              <a:gd name="connsiteX2" fmla="*/ 45591 w 793196"/>
              <a:gd name="connsiteY2" fmla="*/ 648817 h 884980"/>
              <a:gd name="connsiteX3" fmla="*/ 447264 w 793196"/>
              <a:gd name="connsiteY3" fmla="*/ 883697 h 884980"/>
              <a:gd name="connsiteX4" fmla="*/ 675940 w 793196"/>
              <a:gd name="connsiteY4" fmla="*/ 732054 h 884980"/>
              <a:gd name="connsiteX5" fmla="*/ 793197 w 793196"/>
              <a:gd name="connsiteY5" fmla="*/ 501497 h 884980"/>
              <a:gd name="connsiteX0" fmla="*/ 439291 w 802418"/>
              <a:gd name="connsiteY0" fmla="*/ 41757 h 885024"/>
              <a:gd name="connsiteX1" fmla="*/ 53211 w 802418"/>
              <a:gd name="connsiteY1" fmla="*/ 164947 h 885024"/>
              <a:gd name="connsiteX2" fmla="*/ 45591 w 802418"/>
              <a:gd name="connsiteY2" fmla="*/ 648817 h 885024"/>
              <a:gd name="connsiteX3" fmla="*/ 447264 w 802418"/>
              <a:gd name="connsiteY3" fmla="*/ 883697 h 885024"/>
              <a:gd name="connsiteX4" fmla="*/ 776905 w 802418"/>
              <a:gd name="connsiteY4" fmla="*/ 735794 h 885024"/>
              <a:gd name="connsiteX5" fmla="*/ 793197 w 802418"/>
              <a:gd name="connsiteY5" fmla="*/ 501497 h 885024"/>
              <a:gd name="connsiteX0" fmla="*/ 439291 w 837642"/>
              <a:gd name="connsiteY0" fmla="*/ 41757 h 885023"/>
              <a:gd name="connsiteX1" fmla="*/ 53211 w 837642"/>
              <a:gd name="connsiteY1" fmla="*/ 164947 h 885023"/>
              <a:gd name="connsiteX2" fmla="*/ 45591 w 837642"/>
              <a:gd name="connsiteY2" fmla="*/ 648817 h 885023"/>
              <a:gd name="connsiteX3" fmla="*/ 447264 w 837642"/>
              <a:gd name="connsiteY3" fmla="*/ 883697 h 885023"/>
              <a:gd name="connsiteX4" fmla="*/ 776905 w 837642"/>
              <a:gd name="connsiteY4" fmla="*/ 735794 h 885023"/>
              <a:gd name="connsiteX5" fmla="*/ 793197 w 837642"/>
              <a:gd name="connsiteY5" fmla="*/ 501497 h 885023"/>
              <a:gd name="connsiteX0" fmla="*/ 439538 w 837889"/>
              <a:gd name="connsiteY0" fmla="*/ 41757 h 870273"/>
              <a:gd name="connsiteX1" fmla="*/ 53458 w 837889"/>
              <a:gd name="connsiteY1" fmla="*/ 164947 h 870273"/>
              <a:gd name="connsiteX2" fmla="*/ 45838 w 837889"/>
              <a:gd name="connsiteY2" fmla="*/ 648817 h 870273"/>
              <a:gd name="connsiteX3" fmla="*/ 451251 w 837889"/>
              <a:gd name="connsiteY3" fmla="*/ 868739 h 870273"/>
              <a:gd name="connsiteX4" fmla="*/ 777152 w 837889"/>
              <a:gd name="connsiteY4" fmla="*/ 735794 h 870273"/>
              <a:gd name="connsiteX5" fmla="*/ 793444 w 837889"/>
              <a:gd name="connsiteY5" fmla="*/ 501497 h 870273"/>
              <a:gd name="connsiteX0" fmla="*/ 439538 w 837889"/>
              <a:gd name="connsiteY0" fmla="*/ 41757 h 868740"/>
              <a:gd name="connsiteX1" fmla="*/ 53458 w 837889"/>
              <a:gd name="connsiteY1" fmla="*/ 164947 h 868740"/>
              <a:gd name="connsiteX2" fmla="*/ 45838 w 837889"/>
              <a:gd name="connsiteY2" fmla="*/ 648817 h 868740"/>
              <a:gd name="connsiteX3" fmla="*/ 451251 w 837889"/>
              <a:gd name="connsiteY3" fmla="*/ 868739 h 868740"/>
              <a:gd name="connsiteX4" fmla="*/ 777152 w 837889"/>
              <a:gd name="connsiteY4" fmla="*/ 735794 h 868740"/>
              <a:gd name="connsiteX5" fmla="*/ 793444 w 837889"/>
              <a:gd name="connsiteY5" fmla="*/ 501497 h 868740"/>
              <a:gd name="connsiteX0" fmla="*/ 439538 w 837889"/>
              <a:gd name="connsiteY0" fmla="*/ 41757 h 868747"/>
              <a:gd name="connsiteX1" fmla="*/ 53458 w 837889"/>
              <a:gd name="connsiteY1" fmla="*/ 164947 h 868747"/>
              <a:gd name="connsiteX2" fmla="*/ 45838 w 837889"/>
              <a:gd name="connsiteY2" fmla="*/ 648817 h 868747"/>
              <a:gd name="connsiteX3" fmla="*/ 451251 w 837889"/>
              <a:gd name="connsiteY3" fmla="*/ 868739 h 868747"/>
              <a:gd name="connsiteX4" fmla="*/ 777152 w 837889"/>
              <a:gd name="connsiteY4" fmla="*/ 735794 h 868747"/>
              <a:gd name="connsiteX5" fmla="*/ 793444 w 837889"/>
              <a:gd name="connsiteY5" fmla="*/ 501497 h 868747"/>
              <a:gd name="connsiteX0" fmla="*/ 439538 w 837889"/>
              <a:gd name="connsiteY0" fmla="*/ 40147 h 867137"/>
              <a:gd name="connsiteX1" fmla="*/ 53458 w 837889"/>
              <a:gd name="connsiteY1" fmla="*/ 163337 h 867137"/>
              <a:gd name="connsiteX2" fmla="*/ 45838 w 837889"/>
              <a:gd name="connsiteY2" fmla="*/ 647207 h 867137"/>
              <a:gd name="connsiteX3" fmla="*/ 451251 w 837889"/>
              <a:gd name="connsiteY3" fmla="*/ 867129 h 867137"/>
              <a:gd name="connsiteX4" fmla="*/ 777152 w 837889"/>
              <a:gd name="connsiteY4" fmla="*/ 734184 h 867137"/>
              <a:gd name="connsiteX5" fmla="*/ 793444 w 837889"/>
              <a:gd name="connsiteY5" fmla="*/ 499887 h 867137"/>
              <a:gd name="connsiteX0" fmla="*/ 439538 w 837889"/>
              <a:gd name="connsiteY0" fmla="*/ 49837 h 876827"/>
              <a:gd name="connsiteX1" fmla="*/ 53458 w 837889"/>
              <a:gd name="connsiteY1" fmla="*/ 173027 h 876827"/>
              <a:gd name="connsiteX2" fmla="*/ 45838 w 837889"/>
              <a:gd name="connsiteY2" fmla="*/ 656897 h 876827"/>
              <a:gd name="connsiteX3" fmla="*/ 451251 w 837889"/>
              <a:gd name="connsiteY3" fmla="*/ 876819 h 876827"/>
              <a:gd name="connsiteX4" fmla="*/ 777152 w 837889"/>
              <a:gd name="connsiteY4" fmla="*/ 743874 h 876827"/>
              <a:gd name="connsiteX5" fmla="*/ 793444 w 837889"/>
              <a:gd name="connsiteY5" fmla="*/ 509577 h 876827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57149"/>
              <a:gd name="connsiteY0" fmla="*/ 47186 h 870437"/>
              <a:gd name="connsiteX1" fmla="*/ 53240 w 857149"/>
              <a:gd name="connsiteY1" fmla="*/ 166637 h 870437"/>
              <a:gd name="connsiteX2" fmla="*/ 45620 w 857149"/>
              <a:gd name="connsiteY2" fmla="*/ 650507 h 870437"/>
              <a:gd name="connsiteX3" fmla="*/ 451033 w 857149"/>
              <a:gd name="connsiteY3" fmla="*/ 870429 h 870437"/>
              <a:gd name="connsiteX4" fmla="*/ 776934 w 857149"/>
              <a:gd name="connsiteY4" fmla="*/ 737484 h 870437"/>
              <a:gd name="connsiteX5" fmla="*/ 793226 w 857149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151" h="869750">
                <a:moveTo>
                  <a:pt x="430060" y="46499"/>
                </a:moveTo>
                <a:cubicBezTo>
                  <a:pt x="398522" y="-75210"/>
                  <a:pt x="123931" y="69135"/>
                  <a:pt x="58938" y="169689"/>
                </a:cubicBezTo>
                <a:cubicBezTo>
                  <a:pt x="-6055" y="270243"/>
                  <a:pt x="-24329" y="533145"/>
                  <a:pt x="40100" y="649820"/>
                </a:cubicBezTo>
                <a:cubicBezTo>
                  <a:pt x="104529" y="766495"/>
                  <a:pt x="340455" y="870826"/>
                  <a:pt x="445513" y="869742"/>
                </a:cubicBezTo>
                <a:cubicBezTo>
                  <a:pt x="550571" y="868658"/>
                  <a:pt x="713759" y="800497"/>
                  <a:pt x="771414" y="736797"/>
                </a:cubicBezTo>
                <a:cubicBezTo>
                  <a:pt x="829069" y="673097"/>
                  <a:pt x="865389" y="469877"/>
                  <a:pt x="787706" y="50250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3308440-2BD7-4142-BB6D-0254352B06AA}"/>
              </a:ext>
            </a:extLst>
          </p:cNvPr>
          <p:cNvSpPr/>
          <p:nvPr/>
        </p:nvSpPr>
        <p:spPr>
          <a:xfrm>
            <a:off x="2695877" y="3466721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饼形 44"/>
          <p:cNvSpPr/>
          <p:nvPr/>
        </p:nvSpPr>
        <p:spPr>
          <a:xfrm rot="10613987">
            <a:off x="5417302" y="3038652"/>
            <a:ext cx="1418855" cy="1418855"/>
          </a:xfrm>
          <a:prstGeom prst="pie">
            <a:avLst>
              <a:gd name="adj1" fmla="val 5602129"/>
              <a:gd name="adj2" fmla="val 1623254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: 形状 64">
            <a:extLst>
              <a:ext uri="{FF2B5EF4-FFF2-40B4-BE49-F238E27FC236}">
                <a16:creationId xmlns:a16="http://schemas.microsoft.com/office/drawing/2014/main" id="{58810F23-E566-4FC7-99D3-DF82B660B199}"/>
              </a:ext>
            </a:extLst>
          </p:cNvPr>
          <p:cNvSpPr/>
          <p:nvPr/>
        </p:nvSpPr>
        <p:spPr>
          <a:xfrm>
            <a:off x="2977833" y="3471607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65">
            <a:extLst>
              <a:ext uri="{FF2B5EF4-FFF2-40B4-BE49-F238E27FC236}">
                <a16:creationId xmlns:a16="http://schemas.microsoft.com/office/drawing/2014/main" id="{0AA92E6F-2630-4E21-B17D-500DA8204F22}"/>
              </a:ext>
            </a:extLst>
          </p:cNvPr>
          <p:cNvSpPr/>
          <p:nvPr/>
        </p:nvSpPr>
        <p:spPr>
          <a:xfrm>
            <a:off x="2749772" y="3759514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66">
            <a:extLst>
              <a:ext uri="{FF2B5EF4-FFF2-40B4-BE49-F238E27FC236}">
                <a16:creationId xmlns:a16="http://schemas.microsoft.com/office/drawing/2014/main" id="{E22EFBF7-EEFC-4F1D-BBDE-BBC35767B23C}"/>
              </a:ext>
            </a:extLst>
          </p:cNvPr>
          <p:cNvSpPr/>
          <p:nvPr/>
        </p:nvSpPr>
        <p:spPr>
          <a:xfrm>
            <a:off x="2997243" y="3765984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49">
            <a:extLst>
              <a:ext uri="{FF2B5EF4-FFF2-40B4-BE49-F238E27FC236}">
                <a16:creationId xmlns:a16="http://schemas.microsoft.com/office/drawing/2014/main" id="{AD4779B2-C158-4E60-8277-D70DC6AAFBB6}"/>
              </a:ext>
            </a:extLst>
          </p:cNvPr>
          <p:cNvSpPr/>
          <p:nvPr/>
        </p:nvSpPr>
        <p:spPr>
          <a:xfrm>
            <a:off x="5705625" y="3026657"/>
            <a:ext cx="440637" cy="1446007"/>
          </a:xfrm>
          <a:custGeom>
            <a:avLst/>
            <a:gdLst>
              <a:gd name="connsiteX0" fmla="*/ 483956 w 535791"/>
              <a:gd name="connsiteY0" fmla="*/ 0 h 1703070"/>
              <a:gd name="connsiteX1" fmla="*/ 274406 w 535791"/>
              <a:gd name="connsiteY1" fmla="*/ 422910 h 1703070"/>
              <a:gd name="connsiteX2" fmla="*/ 86 w 535791"/>
              <a:gd name="connsiteY2" fmla="*/ 822960 h 1703070"/>
              <a:gd name="connsiteX3" fmla="*/ 247736 w 535791"/>
              <a:gd name="connsiteY3" fmla="*/ 1333500 h 1703070"/>
              <a:gd name="connsiteX4" fmla="*/ 506816 w 535791"/>
              <a:gd name="connsiteY4" fmla="*/ 1600200 h 1703070"/>
              <a:gd name="connsiteX5" fmla="*/ 518246 w 535791"/>
              <a:gd name="connsiteY5" fmla="*/ 1703070 h 1703070"/>
              <a:gd name="connsiteX0" fmla="*/ 483951 w 521163"/>
              <a:gd name="connsiteY0" fmla="*/ 0 h 1703070"/>
              <a:gd name="connsiteX1" fmla="*/ 274401 w 521163"/>
              <a:gd name="connsiteY1" fmla="*/ 422910 h 1703070"/>
              <a:gd name="connsiteX2" fmla="*/ 81 w 521163"/>
              <a:gd name="connsiteY2" fmla="*/ 822960 h 1703070"/>
              <a:gd name="connsiteX3" fmla="*/ 247731 w 521163"/>
              <a:gd name="connsiteY3" fmla="*/ 1333500 h 1703070"/>
              <a:gd name="connsiteX4" fmla="*/ 430611 w 521163"/>
              <a:gd name="connsiteY4" fmla="*/ 1487805 h 1703070"/>
              <a:gd name="connsiteX5" fmla="*/ 518241 w 521163"/>
              <a:gd name="connsiteY5" fmla="*/ 1703070 h 1703070"/>
              <a:gd name="connsiteX0" fmla="*/ 483951 w 519315"/>
              <a:gd name="connsiteY0" fmla="*/ 0 h 1703070"/>
              <a:gd name="connsiteX1" fmla="*/ 274401 w 519315"/>
              <a:gd name="connsiteY1" fmla="*/ 422910 h 1703070"/>
              <a:gd name="connsiteX2" fmla="*/ 81 w 519315"/>
              <a:gd name="connsiteY2" fmla="*/ 822960 h 1703070"/>
              <a:gd name="connsiteX3" fmla="*/ 247731 w 519315"/>
              <a:gd name="connsiteY3" fmla="*/ 1333500 h 1703070"/>
              <a:gd name="connsiteX4" fmla="*/ 430611 w 519315"/>
              <a:gd name="connsiteY4" fmla="*/ 1487805 h 1703070"/>
              <a:gd name="connsiteX5" fmla="*/ 518241 w 519315"/>
              <a:gd name="connsiteY5" fmla="*/ 1703070 h 1703070"/>
              <a:gd name="connsiteX0" fmla="*/ 483950 w 519018"/>
              <a:gd name="connsiteY0" fmla="*/ 0 h 1703070"/>
              <a:gd name="connsiteX1" fmla="*/ 274400 w 519018"/>
              <a:gd name="connsiteY1" fmla="*/ 422910 h 1703070"/>
              <a:gd name="connsiteX2" fmla="*/ 80 w 519018"/>
              <a:gd name="connsiteY2" fmla="*/ 822960 h 1703070"/>
              <a:gd name="connsiteX3" fmla="*/ 247730 w 519018"/>
              <a:gd name="connsiteY3" fmla="*/ 1333500 h 1703070"/>
              <a:gd name="connsiteX4" fmla="*/ 407750 w 519018"/>
              <a:gd name="connsiteY4" fmla="*/ 1384935 h 1703070"/>
              <a:gd name="connsiteX5" fmla="*/ 518240 w 519018"/>
              <a:gd name="connsiteY5" fmla="*/ 1703070 h 1703070"/>
              <a:gd name="connsiteX0" fmla="*/ 483950 w 519303"/>
              <a:gd name="connsiteY0" fmla="*/ 0 h 1703070"/>
              <a:gd name="connsiteX1" fmla="*/ 274400 w 519303"/>
              <a:gd name="connsiteY1" fmla="*/ 422910 h 1703070"/>
              <a:gd name="connsiteX2" fmla="*/ 80 w 519303"/>
              <a:gd name="connsiteY2" fmla="*/ 822960 h 1703070"/>
              <a:gd name="connsiteX3" fmla="*/ 247730 w 519303"/>
              <a:gd name="connsiteY3" fmla="*/ 1333500 h 1703070"/>
              <a:gd name="connsiteX4" fmla="*/ 407750 w 519303"/>
              <a:gd name="connsiteY4" fmla="*/ 1384935 h 1703070"/>
              <a:gd name="connsiteX5" fmla="*/ 518240 w 519303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22960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62965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3889 w 519167"/>
              <a:gd name="connsiteY0" fmla="*/ 0 h 1703070"/>
              <a:gd name="connsiteX1" fmla="*/ 274339 w 519167"/>
              <a:gd name="connsiteY1" fmla="*/ 422910 h 1703070"/>
              <a:gd name="connsiteX2" fmla="*/ 19 w 519167"/>
              <a:gd name="connsiteY2" fmla="*/ 862965 h 1703070"/>
              <a:gd name="connsiteX3" fmla="*/ 139084 w 519167"/>
              <a:gd name="connsiteY3" fmla="*/ 1245870 h 1703070"/>
              <a:gd name="connsiteX4" fmla="*/ 407689 w 519167"/>
              <a:gd name="connsiteY4" fmla="*/ 1384935 h 1703070"/>
              <a:gd name="connsiteX5" fmla="*/ 518179 w 519167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6085 w 521363"/>
              <a:gd name="connsiteY0" fmla="*/ 0 h 1703070"/>
              <a:gd name="connsiteX1" fmla="*/ 270820 w 521363"/>
              <a:gd name="connsiteY1" fmla="*/ 403860 h 1703070"/>
              <a:gd name="connsiteX2" fmla="*/ 2215 w 521363"/>
              <a:gd name="connsiteY2" fmla="*/ 862965 h 1703070"/>
              <a:gd name="connsiteX3" fmla="*/ 409885 w 521363"/>
              <a:gd name="connsiteY3" fmla="*/ 1384935 h 1703070"/>
              <a:gd name="connsiteX4" fmla="*/ 520375 w 521363"/>
              <a:gd name="connsiteY4" fmla="*/ 1703070 h 1703070"/>
              <a:gd name="connsiteX0" fmla="*/ 483871 w 519149"/>
              <a:gd name="connsiteY0" fmla="*/ 0 h 1703070"/>
              <a:gd name="connsiteX1" fmla="*/ 268606 w 519149"/>
              <a:gd name="connsiteY1" fmla="*/ 403860 h 1703070"/>
              <a:gd name="connsiteX2" fmla="*/ 1 w 519149"/>
              <a:gd name="connsiteY2" fmla="*/ 862965 h 1703070"/>
              <a:gd name="connsiteX3" fmla="*/ 407671 w 519149"/>
              <a:gd name="connsiteY3" fmla="*/ 1384935 h 1703070"/>
              <a:gd name="connsiteX4" fmla="*/ 518161 w 519149"/>
              <a:gd name="connsiteY4" fmla="*/ 1703070 h 1703070"/>
              <a:gd name="connsiteX0" fmla="*/ 483871 w 521621"/>
              <a:gd name="connsiteY0" fmla="*/ 0 h 1703070"/>
              <a:gd name="connsiteX1" fmla="*/ 268606 w 521621"/>
              <a:gd name="connsiteY1" fmla="*/ 403860 h 1703070"/>
              <a:gd name="connsiteX2" fmla="*/ 1 w 521621"/>
              <a:gd name="connsiteY2" fmla="*/ 862965 h 1703070"/>
              <a:gd name="connsiteX3" fmla="*/ 407671 w 521621"/>
              <a:gd name="connsiteY3" fmla="*/ 1384935 h 1703070"/>
              <a:gd name="connsiteX4" fmla="*/ 518161 w 521621"/>
              <a:gd name="connsiteY4" fmla="*/ 1703070 h 1703070"/>
              <a:gd name="connsiteX0" fmla="*/ 484681 w 519892"/>
              <a:gd name="connsiteY0" fmla="*/ 0 h 1703070"/>
              <a:gd name="connsiteX1" fmla="*/ 269416 w 519892"/>
              <a:gd name="connsiteY1" fmla="*/ 403860 h 1703070"/>
              <a:gd name="connsiteX2" fmla="*/ 811 w 519892"/>
              <a:gd name="connsiteY2" fmla="*/ 862965 h 1703070"/>
              <a:gd name="connsiteX3" fmla="*/ 349426 w 519892"/>
              <a:gd name="connsiteY3" fmla="*/ 1331595 h 1703070"/>
              <a:gd name="connsiteX4" fmla="*/ 518971 w 519892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971" h="1703070">
                <a:moveTo>
                  <a:pt x="484681" y="0"/>
                </a:moveTo>
                <a:cubicBezTo>
                  <a:pt x="491138" y="211878"/>
                  <a:pt x="397686" y="317183"/>
                  <a:pt x="269416" y="403860"/>
                </a:cubicBezTo>
                <a:cubicBezTo>
                  <a:pt x="141146" y="490537"/>
                  <a:pt x="-12524" y="708343"/>
                  <a:pt x="811" y="862965"/>
                </a:cubicBezTo>
                <a:cubicBezTo>
                  <a:pt x="14146" y="1017587"/>
                  <a:pt x="213536" y="1258253"/>
                  <a:pt x="349426" y="1331595"/>
                </a:cubicBezTo>
                <a:cubicBezTo>
                  <a:pt x="485316" y="1404937"/>
                  <a:pt x="516960" y="1551622"/>
                  <a:pt x="518971" y="170307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D79A320-45DB-46E3-B9B7-393488250D00}"/>
              </a:ext>
            </a:extLst>
          </p:cNvPr>
          <p:cNvSpPr/>
          <p:nvPr/>
        </p:nvSpPr>
        <p:spPr>
          <a:xfrm>
            <a:off x="5826258" y="3451657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E76B5677-61B0-4CE6-967E-2C030D8EB5FE}"/>
              </a:ext>
            </a:extLst>
          </p:cNvPr>
          <p:cNvSpPr/>
          <p:nvPr/>
        </p:nvSpPr>
        <p:spPr>
          <a:xfrm>
            <a:off x="6035483" y="2778528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FB2CBA66-9F78-4D60-86F0-E9A3541985E6}"/>
              </a:ext>
            </a:extLst>
          </p:cNvPr>
          <p:cNvSpPr/>
          <p:nvPr/>
        </p:nvSpPr>
        <p:spPr>
          <a:xfrm>
            <a:off x="5144814" y="2779665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9D6455B-8696-41DC-BBF1-FC1AB543087E}"/>
              </a:ext>
            </a:extLst>
          </p:cNvPr>
          <p:cNvSpPr/>
          <p:nvPr/>
        </p:nvSpPr>
        <p:spPr>
          <a:xfrm>
            <a:off x="5154056" y="3687461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D86C4848-8954-4C36-99E2-363B5E1C7157}"/>
              </a:ext>
            </a:extLst>
          </p:cNvPr>
          <p:cNvSpPr/>
          <p:nvPr/>
        </p:nvSpPr>
        <p:spPr>
          <a:xfrm>
            <a:off x="6063374" y="3674154"/>
            <a:ext cx="1054113" cy="1054113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: 形状 75">
            <a:extLst>
              <a:ext uri="{FF2B5EF4-FFF2-40B4-BE49-F238E27FC236}">
                <a16:creationId xmlns:a16="http://schemas.microsoft.com/office/drawing/2014/main" id="{D717AC17-1551-40CE-A54B-C4675A9A2CA3}"/>
              </a:ext>
            </a:extLst>
          </p:cNvPr>
          <p:cNvSpPr/>
          <p:nvPr/>
        </p:nvSpPr>
        <p:spPr>
          <a:xfrm>
            <a:off x="6104724" y="346353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76">
            <a:extLst>
              <a:ext uri="{FF2B5EF4-FFF2-40B4-BE49-F238E27FC236}">
                <a16:creationId xmlns:a16="http://schemas.microsoft.com/office/drawing/2014/main" id="{CDBD2F3D-8BDA-4032-9A31-36DC83F3634B}"/>
              </a:ext>
            </a:extLst>
          </p:cNvPr>
          <p:cNvSpPr/>
          <p:nvPr/>
        </p:nvSpPr>
        <p:spPr>
          <a:xfrm>
            <a:off x="5876662" y="375144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77">
            <a:extLst>
              <a:ext uri="{FF2B5EF4-FFF2-40B4-BE49-F238E27FC236}">
                <a16:creationId xmlns:a16="http://schemas.microsoft.com/office/drawing/2014/main" id="{2EF6E114-5861-4010-8E8F-72A0FDEDD0BA}"/>
              </a:ext>
            </a:extLst>
          </p:cNvPr>
          <p:cNvSpPr/>
          <p:nvPr/>
        </p:nvSpPr>
        <p:spPr>
          <a:xfrm>
            <a:off x="6124133" y="375791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6D257F-941F-47B0-906B-1C9D9D48293E}"/>
              </a:ext>
            </a:extLst>
          </p:cNvPr>
          <p:cNvSpPr txBox="1"/>
          <p:nvPr/>
        </p:nvSpPr>
        <p:spPr>
          <a:xfrm>
            <a:off x="8933069" y="4888498"/>
            <a:ext cx="311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sides of a cutting path must have different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colors, but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the same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325C3A-6ABF-44B7-8E23-3CFE97450511}"/>
              </a:ext>
            </a:extLst>
          </p:cNvPr>
          <p:cNvCxnSpPr>
            <a:cxnSpLocks/>
          </p:cNvCxnSpPr>
          <p:nvPr/>
        </p:nvCxnSpPr>
        <p:spPr>
          <a:xfrm flipH="1" flipV="1">
            <a:off x="8933069" y="3316915"/>
            <a:ext cx="217003" cy="159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916442B-FABE-4948-9BC2-C74447E1441F}"/>
              </a:ext>
            </a:extLst>
          </p:cNvPr>
          <p:cNvCxnSpPr/>
          <p:nvPr/>
        </p:nvCxnSpPr>
        <p:spPr>
          <a:xfrm flipH="1" flipV="1">
            <a:off x="9223760" y="3316915"/>
            <a:ext cx="987040" cy="159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372" cy="883104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 Example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7A6BF43-9EF9-4DFE-B30D-C447E080ABB0}"/>
              </a:ext>
            </a:extLst>
          </p:cNvPr>
          <p:cNvSpPr txBox="1"/>
          <p:nvPr/>
        </p:nvSpPr>
        <p:spPr>
          <a:xfrm>
            <a:off x="4252431" y="2152801"/>
            <a:ext cx="7059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structures shown by different sub-cells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FB558A2C-AE75-4EB7-B951-4DC99F6E0129}"/>
              </a:ext>
            </a:extLst>
          </p:cNvPr>
          <p:cNvSpPr txBox="1"/>
          <p:nvPr/>
        </p:nvSpPr>
        <p:spPr>
          <a:xfrm>
            <a:off x="469965" y="2427482"/>
            <a:ext cx="331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 enforce connection of cells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1, 3, 7, 10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F40A50-DA8B-423B-B56E-5C0D2255BFDC}"/>
              </a:ext>
            </a:extLst>
          </p:cNvPr>
          <p:cNvSpPr/>
          <p:nvPr/>
        </p:nvSpPr>
        <p:spPr>
          <a:xfrm>
            <a:off x="838200" y="1487214"/>
            <a:ext cx="10186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do not uniquely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the cutting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endParaRPr lang="zh-CN" altLang="en-US" sz="2400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16CD648-0425-4289-A249-C1F3A5675CFF}"/>
              </a:ext>
            </a:extLst>
          </p:cNvPr>
          <p:cNvSpPr/>
          <p:nvPr/>
        </p:nvSpPr>
        <p:spPr>
          <a:xfrm>
            <a:off x="3477592" y="2265218"/>
            <a:ext cx="611157" cy="4394555"/>
          </a:xfrm>
          <a:prstGeom prst="leftBrace">
            <a:avLst>
              <a:gd name="adj1" fmla="val 6444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/>
              <p:nvPr/>
            </p:nvSpPr>
            <p:spPr>
              <a:xfrm>
                <a:off x="6149811" y="3441985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{8, 9})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811" y="3441985"/>
                <a:ext cx="1355692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/>
              <p:nvPr/>
            </p:nvSpPr>
            <p:spPr>
              <a:xfrm>
                <a:off x="9849066" y="3441985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4, 5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{8, 9})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066" y="3441985"/>
                <a:ext cx="157049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/>
              <p:nvPr/>
            </p:nvSpPr>
            <p:spPr>
              <a:xfrm>
                <a:off x="6257213" y="5386245"/>
                <a:ext cx="1140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{6})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13" y="5386245"/>
                <a:ext cx="1140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BF505B-0BFF-44AB-9461-79BF639CC13A}"/>
                  </a:ext>
                </a:extLst>
              </p:cNvPr>
              <p:cNvSpPr txBox="1"/>
              <p:nvPr/>
            </p:nvSpPr>
            <p:spPr>
              <a:xfrm>
                <a:off x="9956468" y="5386245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4, 5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{6})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BF505B-0BFF-44AB-9461-79BF639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468" y="5386245"/>
                <a:ext cx="1355692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1745"/>
          <a:stretch/>
        </p:blipFill>
        <p:spPr>
          <a:xfrm>
            <a:off x="925545" y="3443252"/>
            <a:ext cx="2045800" cy="2038486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749" y="2638491"/>
            <a:ext cx="2040945" cy="4002629"/>
          </a:xfrm>
          <a:prstGeom prst="rect">
            <a:avLst/>
          </a:prstGeom>
        </p:spPr>
      </p:pic>
      <p:pic>
        <p:nvPicPr>
          <p:cNvPr id="18" name="图片 17" descr="屏幕剪辑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6" t="243" b="231"/>
          <a:stretch/>
        </p:blipFill>
        <p:spPr>
          <a:xfrm>
            <a:off x="7609944" y="2611250"/>
            <a:ext cx="2045351" cy="40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6" r="9882"/>
          <a:stretch/>
        </p:blipFill>
        <p:spPr>
          <a:xfrm>
            <a:off x="6320118" y="3058658"/>
            <a:ext cx="5027936" cy="14570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9" r="9739"/>
          <a:stretch/>
        </p:blipFill>
        <p:spPr>
          <a:xfrm>
            <a:off x="745789" y="3058658"/>
            <a:ext cx="5035119" cy="1457014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4772" y="1308309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5: The negligibility of cyclic cutting paths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4772" y="4668274"/>
            <a:ext cx="5125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utting paths that start and end at the same boundary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red one) 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00615" y="4668274"/>
            <a:ext cx="5859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third (and later) cutting paths connect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seen as further divisions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0798" y="5634104"/>
            <a:ext cx="9470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in stage 1, all required cutting paths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paths connecting the inner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outer part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3760812-9DC4-4AC3-BDD3-C37977075A6C}"/>
              </a:ext>
            </a:extLst>
          </p:cNvPr>
          <p:cNvSpPr txBox="1"/>
          <p:nvPr/>
        </p:nvSpPr>
        <p:spPr>
          <a:xfrm>
            <a:off x="854772" y="1883245"/>
            <a:ext cx="7513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two-stage process: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is divided into simply-connected sub-cells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Create further divisions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t="2365"/>
          <a:stretch/>
        </p:blipFill>
        <p:spPr>
          <a:xfrm>
            <a:off x="9551454" y="4254059"/>
            <a:ext cx="1455104" cy="144938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39" y="2180647"/>
            <a:ext cx="1431667" cy="1450381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1090"/>
          <a:stretch/>
        </p:blipFill>
        <p:spPr>
          <a:xfrm>
            <a:off x="3855572" y="4280690"/>
            <a:ext cx="1445853" cy="1450614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t="3148" r="-1"/>
          <a:stretch/>
        </p:blipFill>
        <p:spPr>
          <a:xfrm>
            <a:off x="3855572" y="2204701"/>
            <a:ext cx="1462754" cy="145079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372" cy="883104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the Solving Process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/>
              <p:nvPr/>
            </p:nvSpPr>
            <p:spPr>
              <a:xfrm>
                <a:off x="3187442" y="1628088"/>
                <a:ext cx="29213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the edges connecting 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3, 4, 5, 1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{10, 6, 7})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2" y="1628088"/>
                <a:ext cx="2921399" cy="646331"/>
              </a:xfrm>
              <a:prstGeom prst="rect">
                <a:avLst/>
              </a:prstGeom>
              <a:blipFill>
                <a:blip r:embed="rId7"/>
                <a:stretch>
                  <a:fillRect l="-626" t="-5660" r="-2296" b="-84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/>
              <p:nvPr/>
            </p:nvSpPr>
            <p:spPr>
              <a:xfrm>
                <a:off x="3184596" y="3648824"/>
                <a:ext cx="28712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the edges connecting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1, 2, 3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{10, 6, 7})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596" y="3648824"/>
                <a:ext cx="2871299" cy="646331"/>
              </a:xfrm>
              <a:prstGeom prst="rect">
                <a:avLst/>
              </a:prstGeom>
              <a:blipFill>
                <a:blip r:embed="rId8"/>
                <a:stretch>
                  <a:fillRect l="-1699" t="-5660" r="-849" b="-84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/>
              <p:nvPr/>
            </p:nvSpPr>
            <p:spPr>
              <a:xfrm>
                <a:off x="9754116" y="3735898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110110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16" y="3735898"/>
                <a:ext cx="101662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D218008E-4845-4C3C-BE78-D98F85C5DF61}"/>
              </a:ext>
            </a:extLst>
          </p:cNvPr>
          <p:cNvSpPr txBox="1"/>
          <p:nvPr/>
        </p:nvSpPr>
        <p:spPr>
          <a:xfrm>
            <a:off x="858748" y="1277536"/>
            <a:ext cx="689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just show in which branch will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3, 7, 10 be connected.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BB3D4FBC-25B0-4C3C-BEE1-D59F4D96314C}"/>
              </a:ext>
            </a:extLst>
          </p:cNvPr>
          <p:cNvSpPr/>
          <p:nvPr/>
        </p:nvSpPr>
        <p:spPr>
          <a:xfrm>
            <a:off x="2842003" y="1746038"/>
            <a:ext cx="342593" cy="3928619"/>
          </a:xfrm>
          <a:prstGeom prst="leftBrace">
            <a:avLst>
              <a:gd name="adj1" fmla="val 64959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DF6E5-2A67-416D-A321-CBC73D767361}"/>
                  </a:ext>
                </a:extLst>
              </p:cNvPr>
              <p:cNvSpPr txBox="1"/>
              <p:nvPr/>
            </p:nvSpPr>
            <p:spPr>
              <a:xfrm>
                <a:off x="9678948" y="1746039"/>
                <a:ext cx="1110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1101100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DF6E5-2A67-416D-A321-CBC73D767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948" y="1746039"/>
                <a:ext cx="11102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81D6D3-008E-4596-9014-14D7F50F3880}"/>
                  </a:ext>
                </a:extLst>
              </p:cNvPr>
              <p:cNvSpPr txBox="1"/>
              <p:nvPr/>
            </p:nvSpPr>
            <p:spPr>
              <a:xfrm>
                <a:off x="5951790" y="2128768"/>
                <a:ext cx="29658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 in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sub-cell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(1, 10, 6, 7, 3, 4, 5)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81D6D3-008E-4596-9014-14D7F50F3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90" y="2128768"/>
                <a:ext cx="2965861" cy="646331"/>
              </a:xfrm>
              <a:prstGeom prst="rect">
                <a:avLst/>
              </a:prstGeom>
              <a:blipFill>
                <a:blip r:embed="rId12"/>
                <a:stretch>
                  <a:fillRect l="-2053" t="-4717" r="-3901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A586F905-ECDF-4A37-9F4D-487799300F90}"/>
              </a:ext>
            </a:extLst>
          </p:cNvPr>
          <p:cNvSpPr/>
          <p:nvPr/>
        </p:nvSpPr>
        <p:spPr>
          <a:xfrm>
            <a:off x="5897567" y="2755518"/>
            <a:ext cx="3074272" cy="175282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72C5A5-7D0D-4CBA-856A-F59E49F2F5F2}"/>
                  </a:ext>
                </a:extLst>
              </p:cNvPr>
              <p:cNvSpPr txBox="1"/>
              <p:nvPr/>
            </p:nvSpPr>
            <p:spPr>
              <a:xfrm>
                <a:off x="6002671" y="4115561"/>
                <a:ext cx="29658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 in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sub-cell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(1, 7, 6, 10, 3, 2)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72C5A5-7D0D-4CBA-856A-F59E49F2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671" y="4115561"/>
                <a:ext cx="2965861" cy="646331"/>
              </a:xfrm>
              <a:prstGeom prst="rect">
                <a:avLst/>
              </a:prstGeom>
              <a:blipFill>
                <a:blip r:embed="rId13"/>
                <a:stretch>
                  <a:fillRect l="-2058" t="-4717" r="-4115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右 26">
            <a:extLst>
              <a:ext uri="{FF2B5EF4-FFF2-40B4-BE49-F238E27FC236}">
                <a16:creationId xmlns:a16="http://schemas.microsoft.com/office/drawing/2014/main" id="{9D698335-C01A-40E7-8FC2-E9BE7AB41831}"/>
              </a:ext>
            </a:extLst>
          </p:cNvPr>
          <p:cNvSpPr/>
          <p:nvPr/>
        </p:nvSpPr>
        <p:spPr>
          <a:xfrm>
            <a:off x="5897567" y="4785879"/>
            <a:ext cx="3074272" cy="175282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047B54-47B4-46EB-8295-9E788347425B}"/>
              </a:ext>
            </a:extLst>
          </p:cNvPr>
          <p:cNvSpPr txBox="1"/>
          <p:nvPr/>
        </p:nvSpPr>
        <p:spPr>
          <a:xfrm>
            <a:off x="8724889" y="6062715"/>
            <a:ext cx="301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Further divisions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68C0FA8A-CE6C-47CA-952F-A4769D92A65B}"/>
              </a:ext>
            </a:extLst>
          </p:cNvPr>
          <p:cNvSpPr/>
          <p:nvPr/>
        </p:nvSpPr>
        <p:spPr>
          <a:xfrm rot="16200000">
            <a:off x="8245891" y="3278920"/>
            <a:ext cx="419596" cy="5116242"/>
          </a:xfrm>
          <a:prstGeom prst="leftBrace">
            <a:avLst>
              <a:gd name="adj1" fmla="val 77540"/>
              <a:gd name="adj2" fmla="val 747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03733B-0B38-44A1-8AC6-A06ACB6724E2}"/>
              </a:ext>
            </a:extLst>
          </p:cNvPr>
          <p:cNvSpPr txBox="1"/>
          <p:nvPr/>
        </p:nvSpPr>
        <p:spPr>
          <a:xfrm>
            <a:off x="2535021" y="5832907"/>
            <a:ext cx="433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Transforming the genus-one cell to simply-connected cells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divisions)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 descr="屏幕剪辑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1745"/>
          <a:stretch/>
        </p:blipFill>
        <p:spPr>
          <a:xfrm>
            <a:off x="524564" y="2696053"/>
            <a:ext cx="2045800" cy="203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8200" y="2143422"/>
                <a:ext cx="11024404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Genus-2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with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 defined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inner boundaries 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2: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 (need further equivalence).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3: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further divisions.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3422"/>
                <a:ext cx="11024404" cy="3416320"/>
              </a:xfrm>
              <a:prstGeom prst="rect">
                <a:avLst/>
              </a:prstGeom>
              <a:blipFill>
                <a:blip r:embed="rId3"/>
                <a:stretch>
                  <a:fillRect l="-885" t="-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68332" y="5536816"/>
                <a:ext cx="1082401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in stage 2, only two conditions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consideration: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1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genus-1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cell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 </a:t>
                </a:r>
              </a:p>
              <a:p>
                <a:pPr marL="457200" indent="-4572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2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genus-1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cell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32" y="5536816"/>
                <a:ext cx="10824016" cy="1015663"/>
              </a:xfrm>
              <a:prstGeom prst="rect">
                <a:avLst/>
              </a:prstGeom>
              <a:blipFill>
                <a:blip r:embed="rId3"/>
                <a:stretch>
                  <a:fillRect l="-563" t="-2994" b="-9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262FAF-BF60-4D82-BC40-C1A2E775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096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6: Negligibility of putting inner part on the cutting paths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22900-770A-4FF1-AEDB-4384CEB973A6}"/>
              </a:ext>
            </a:extLst>
          </p:cNvPr>
          <p:cNvSpPr txBox="1"/>
          <p:nvPr/>
        </p:nvSpPr>
        <p:spPr>
          <a:xfrm>
            <a:off x="1098299" y="254221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 has finished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31711018-D6F8-42DD-B6F4-566BFA18E4A5}"/>
              </a:ext>
            </a:extLst>
          </p:cNvPr>
          <p:cNvSpPr/>
          <p:nvPr/>
        </p:nvSpPr>
        <p:spPr>
          <a:xfrm>
            <a:off x="3553247" y="1977878"/>
            <a:ext cx="477981" cy="3321393"/>
          </a:xfrm>
          <a:prstGeom prst="leftBrace">
            <a:avLst>
              <a:gd name="adj1" fmla="val 9094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/>
              <p:nvPr/>
            </p:nvSpPr>
            <p:spPr>
              <a:xfrm>
                <a:off x="4414902" y="1872380"/>
                <a:ext cx="28202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02" y="1872380"/>
                <a:ext cx="2820259" cy="400110"/>
              </a:xfrm>
              <a:prstGeom prst="rect">
                <a:avLst/>
              </a:prstGeom>
              <a:blipFill>
                <a:blip r:embed="rId4"/>
                <a:stretch>
                  <a:fillRect t="-7576" r="-1944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/>
              <p:nvPr/>
            </p:nvSpPr>
            <p:spPr>
              <a:xfrm>
                <a:off x="4610467" y="3563582"/>
                <a:ext cx="2429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67" y="3563582"/>
                <a:ext cx="2429127" cy="400110"/>
              </a:xfrm>
              <a:prstGeom prst="rect">
                <a:avLst/>
              </a:prstGeom>
              <a:blipFill>
                <a:blip r:embed="rId5"/>
                <a:stretch>
                  <a:fillRect t="-9231" r="-2256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17">
            <a:extLst>
              <a:ext uri="{FF2B5EF4-FFF2-40B4-BE49-F238E27FC236}">
                <a16:creationId xmlns:a16="http://schemas.microsoft.com/office/drawing/2014/main" id="{AFD33A5B-4C87-4E40-A8FF-751A1F6D3839}"/>
              </a:ext>
            </a:extLst>
          </p:cNvPr>
          <p:cNvSpPr/>
          <p:nvPr/>
        </p:nvSpPr>
        <p:spPr>
          <a:xfrm>
            <a:off x="7054691" y="2818312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/>
              <p:nvPr/>
            </p:nvSpPr>
            <p:spPr>
              <a:xfrm>
                <a:off x="8043998" y="1878489"/>
                <a:ext cx="2860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connectable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98" y="1878489"/>
                <a:ext cx="2860078" cy="400110"/>
              </a:xfrm>
              <a:prstGeom prst="rect">
                <a:avLst/>
              </a:prstGeom>
              <a:blipFill>
                <a:blip r:embed="rId6"/>
                <a:stretch>
                  <a:fillRect l="-2132" t="-3030" r="-7036" b="-318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/>
              <p:nvPr/>
            </p:nvSpPr>
            <p:spPr>
              <a:xfrm>
                <a:off x="7813959" y="4293399"/>
                <a:ext cx="32864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non-optimal</a:t>
                </a:r>
              </a:p>
              <a:p>
                <a:pPr algn="ctr"/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unconnectable)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59" y="4293399"/>
                <a:ext cx="3286476" cy="707886"/>
              </a:xfrm>
              <a:prstGeom prst="rect">
                <a:avLst/>
              </a:prstGeom>
              <a:blipFill>
                <a:blip r:embed="rId7"/>
                <a:stretch>
                  <a:fillRect l="-4267" t="-4310" r="-4082" b="-18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51E1756-D5BA-4AF3-884A-037FB36CDE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42" y="2296654"/>
            <a:ext cx="1908511" cy="1332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35CA43-756D-4F4D-95D5-14F690856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5" y="3091862"/>
            <a:ext cx="1898297" cy="1325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14DB99-7A66-418C-A374-A71F1F2A4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42" y="3963692"/>
            <a:ext cx="1904437" cy="13355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976882-0B12-4920-8B1D-BF42FE34DD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68" y="2289826"/>
            <a:ext cx="1908511" cy="1336580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889FD3B9-D253-4DCC-8513-BA82A79C625D}"/>
              </a:ext>
            </a:extLst>
          </p:cNvPr>
          <p:cNvSpPr/>
          <p:nvPr/>
        </p:nvSpPr>
        <p:spPr>
          <a:xfrm>
            <a:off x="7054691" y="4508843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7A68C-F295-463F-8B1A-31B47FC011DD}"/>
              </a:ext>
            </a:extLst>
          </p:cNvPr>
          <p:cNvSpPr txBox="1"/>
          <p:nvPr/>
        </p:nvSpPr>
        <p:spPr>
          <a:xfrm>
            <a:off x="1232634" y="2345878"/>
            <a:ext cx="9781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object of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 shaped, follow a path to completely traverse its surface with a non-redundant manipulator, whilst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minimising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end-effector lift-offs.</a:t>
            </a:r>
          </a:p>
          <a:p>
            <a:pPr algn="ctr"/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altLang="zh-CN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Non-revisiting Coverage Path Planning</a:t>
            </a:r>
            <a:endParaRPr lang="en-US" altLang="zh-C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4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Process: Solution of Genus-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2526"/>
                <a:ext cx="10515600" cy="4684304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Genus-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 with its outer boundaries defined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inner boundaries </a:t>
                </a:r>
                <a:endParaRPr lang="en-US" altLang="zh-CN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by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⋯,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(=2, ⋯,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one of the sub-cells after 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and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Create all sub-division cutting paths.</a:t>
                </a:r>
              </a:p>
              <a:p>
                <a:pPr marL="0" indent="0">
                  <a:buNone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2526"/>
                <a:ext cx="10515600" cy="4684304"/>
              </a:xfrm>
              <a:blipFill>
                <a:blip r:embed="rId4"/>
                <a:stretch>
                  <a:fillRect l="-928" t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F016920-3BE5-4B08-BE41-0E61FE36F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5107411"/>
            <a:ext cx="2325095" cy="1115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457E57-0CFC-417D-A005-00390A70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5107411"/>
            <a:ext cx="2325094" cy="11153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B3F061-9BB0-4249-A9D4-0BBFE5EAA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1411647"/>
            <a:ext cx="6019048" cy="1126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3FF224-11DF-4651-BC52-CE258373D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2634891"/>
            <a:ext cx="3733424" cy="1116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17BFC2-50C3-426C-92F6-CD0364814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2640799"/>
            <a:ext cx="3733424" cy="11105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72B57B-9B96-4266-95A2-3A8A031E2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49" y="3868987"/>
            <a:ext cx="3094155" cy="11208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3F0C87-71CE-48CD-9B61-2E2B90CA48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3863460"/>
            <a:ext cx="3098917" cy="11263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2150C5-3F62-4320-81E4-9B906162808C}"/>
              </a:ext>
            </a:extLst>
          </p:cNvPr>
          <p:cNvSpPr txBox="1"/>
          <p:nvPr/>
        </p:nvSpPr>
        <p:spPr>
          <a:xfrm>
            <a:off x="838200" y="1743982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 graph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83505A-6791-4E69-A1DA-2AFB3103881D}"/>
              </a:ext>
            </a:extLst>
          </p:cNvPr>
          <p:cNvSpPr txBox="1"/>
          <p:nvPr/>
        </p:nvSpPr>
        <p:spPr>
          <a:xfrm>
            <a:off x="838200" y="2962299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DBEEC5-ECAF-4AC9-94C9-3AF79F5FC1AA}"/>
              </a:ext>
            </a:extLst>
          </p:cNvPr>
          <p:cNvSpPr txBox="1"/>
          <p:nvPr/>
        </p:nvSpPr>
        <p:spPr>
          <a:xfrm>
            <a:off x="838200" y="41957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979C97-01E9-45E7-8384-713B627EF37F}"/>
              </a:ext>
            </a:extLst>
          </p:cNvPr>
          <p:cNvSpPr txBox="1"/>
          <p:nvPr/>
        </p:nvSpPr>
        <p:spPr>
          <a:xfrm>
            <a:off x="838200" y="5438633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/>
              <p:nvPr/>
            </p:nvSpPr>
            <p:spPr>
              <a:xfrm>
                <a:off x="1033272" y="6329678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72" y="6329678"/>
                <a:ext cx="46839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F790FBBA-0E81-4118-8D46-C42ACB8260C9}"/>
              </a:ext>
            </a:extLst>
          </p:cNvPr>
          <p:cNvSpPr/>
          <p:nvPr/>
        </p:nvSpPr>
        <p:spPr>
          <a:xfrm>
            <a:off x="6879525" y="3054631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2C485A0-B449-4813-B1F8-84649B4FEFBF}"/>
              </a:ext>
            </a:extLst>
          </p:cNvPr>
          <p:cNvSpPr/>
          <p:nvPr/>
        </p:nvSpPr>
        <p:spPr>
          <a:xfrm>
            <a:off x="6879524" y="4288127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A215A04A-D3C4-4D0B-83F3-20CB5E38B172}"/>
              </a:ext>
            </a:extLst>
          </p:cNvPr>
          <p:cNvSpPr/>
          <p:nvPr/>
        </p:nvSpPr>
        <p:spPr>
          <a:xfrm>
            <a:off x="6879524" y="5530965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2000">
        <p:fade/>
      </p:transition>
    </mc:Choice>
    <mc:Fallback xmlns="">
      <p:transition spd="med" advClick="0" advTm="12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Mobiüs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55784" y="3007352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55783" y="5682088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55784" y="436895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F0C50299-6995-40CC-AA75-24F4722DD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2622638"/>
            <a:ext cx="1861087" cy="84594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BBFB6A0-56ED-475D-88EA-DFE39E566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93" y="3783564"/>
            <a:ext cx="1310242" cy="131024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709AC8-637D-4D6F-B5F4-BFB7AEC1D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93" y="5160661"/>
            <a:ext cx="1313841" cy="131384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51EF937-ABB3-4A23-8644-299B0CE9A6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24" y="3608444"/>
            <a:ext cx="1965291" cy="150076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64B0EA52-A289-4A04-8AF0-C80465D8B5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03" y="3606657"/>
            <a:ext cx="1965291" cy="150255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5D94970-C5D8-4163-B14A-6B42C691F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3937644"/>
            <a:ext cx="1853209" cy="84236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71F75BE-2D8C-467D-B768-0CF2C728A9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10" y="5292597"/>
            <a:ext cx="1861090" cy="84595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802CFB8-5825-4A9A-94CA-A7380D2E89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93" y="2393408"/>
            <a:ext cx="1319150" cy="131915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>
            <a:cxnSpLocks/>
          </p:cNvCxnSpPr>
          <p:nvPr/>
        </p:nvCxnSpPr>
        <p:spPr>
          <a:xfrm flipH="1" flipV="1">
            <a:off x="9848171" y="4883231"/>
            <a:ext cx="15020" cy="58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Mobiüs Strip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3318" y="1544274"/>
            <a:ext cx="322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591214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530465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31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0">
        <p:fade/>
      </p:transition>
    </mc:Choice>
    <mc:Fallback xmlns="">
      <p:transition spd="med" advClick="0" advTm="2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Swimming Ring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94880" y="277795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55785" y="5817582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55784" y="436895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9A5AADC8-E2D6-4D63-A138-0641DB77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2" y="2253067"/>
            <a:ext cx="1641513" cy="137940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40CE304-7C2B-470B-9570-AABD6F7A17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50" y="2212177"/>
            <a:ext cx="1867212" cy="135844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A8FD523-81D5-413E-9C80-09581D779D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09" y="3673862"/>
            <a:ext cx="1867212" cy="14004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F8B73C4-D053-40C4-B421-FCD7FC16CA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5126137"/>
            <a:ext cx="1867212" cy="14004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B5C3CE5-B4EA-49FC-8980-9715E41C7F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1" y="5166304"/>
            <a:ext cx="1706093" cy="135468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8D7D4F8-2C2E-4590-A2E0-2F4BEF917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9" y="3685048"/>
            <a:ext cx="1607815" cy="138414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0BE026-42EF-4488-8B65-9DB6766801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60" y="3685048"/>
            <a:ext cx="1973386" cy="147865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020DD49-A50B-4042-AA85-25C14F799B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7" y="3665226"/>
            <a:ext cx="2024403" cy="1518302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>
            <a:cxnSpLocks/>
          </p:cNvCxnSpPr>
          <p:nvPr/>
        </p:nvCxnSpPr>
        <p:spPr>
          <a:xfrm flipV="1">
            <a:off x="9784848" y="5276432"/>
            <a:ext cx="1" cy="37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24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26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sp>
        <p:nvSpPr>
          <p:cNvPr id="27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</p:spTree>
    <p:extLst>
      <p:ext uri="{BB962C8B-B14F-4D97-AF65-F5344CB8AC3E}">
        <p14:creationId xmlns:p14="http://schemas.microsoft.com/office/powerpoint/2010/main" val="10677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Swimming Ring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263318" y="1544274"/>
            <a:ext cx="322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  <a:endParaRPr lang="zh-CN" altLang="en-US" sz="2000" dirty="0"/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591214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530465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54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0">
        <p:fade/>
      </p:transition>
    </mc:Choice>
    <mc:Fallback xmlns="">
      <p:transition spd="med" advClick="0" advTm="7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“Hilly Terrain”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94880" y="277795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94878" y="4923278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894878" y="597729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C1ECF1E-4B20-474D-93F7-14FA11C92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4368953"/>
            <a:ext cx="905672" cy="106702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DC26E6C-04EA-4C24-AE83-9836FC337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11" y="5440267"/>
            <a:ext cx="911635" cy="10740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9EFF7F-A042-4F83-BCBB-B8C500D46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243725"/>
            <a:ext cx="906890" cy="10684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51E6BCD-59C6-43F8-9B70-745FAB1FB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2" y="3308481"/>
            <a:ext cx="905674" cy="10670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05549F-5F45-43B5-AC85-4E1069DB0B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5" y="5440445"/>
            <a:ext cx="1059793" cy="105979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1164857-6E42-4B61-9A13-7D1F5D0A5B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9" y="2252395"/>
            <a:ext cx="1059793" cy="10597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4F890C5-3F91-428B-BF53-B5D25F96D7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9" y="3320859"/>
            <a:ext cx="1059793" cy="105979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D7AD666-B730-4729-B48B-FB9DD07B38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5" y="4380652"/>
            <a:ext cx="1059793" cy="10597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5D72503-CEEA-4BBA-BE99-2BD7F35558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87" y="3195217"/>
            <a:ext cx="2035366" cy="203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DB0471-F0BD-4951-9B8C-A60C9C322D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66" y="3201092"/>
            <a:ext cx="2035366" cy="203536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/>
          <p:nvPr/>
        </p:nvCxnSpPr>
        <p:spPr>
          <a:xfrm flipV="1">
            <a:off x="9822094" y="5332289"/>
            <a:ext cx="0" cy="29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94879" y="384199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37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38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sp>
        <p:nvSpPr>
          <p:cNvPr id="39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</p:spTree>
    <p:extLst>
      <p:ext uri="{BB962C8B-B14F-4D97-AF65-F5344CB8AC3E}">
        <p14:creationId xmlns:p14="http://schemas.microsoft.com/office/powerpoint/2010/main" val="29605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000">
        <p:fade/>
      </p:transition>
    </mc:Choice>
    <mc:Fallback xmlns="">
      <p:transition spd="med" advClick="0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“Hilly Terrain”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561264" y="1544274"/>
            <a:ext cx="3225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</a:t>
            </a:r>
            <a:endParaRPr lang="zh-CN" altLang="en-US" sz="2000" dirty="0"/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889160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828411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84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0">
        <p:fade/>
      </p:transition>
    </mc:Choice>
    <mc:Fallback xmlns="">
      <p:transition spd="med" advClick="0" advTm="7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770360"/>
            <a:ext cx="9144000" cy="528657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44422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Tong Yang, Jaime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Valls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Miro,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Yue Wang,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Rong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Laboratory, Zhejiang University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Centre for Autonomous Systems (CAS), University of Technology Sydney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7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Modeling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3894" y="1525341"/>
            <a:ext cx="2863244" cy="8275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known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settings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95628" y="1484203"/>
            <a:ext cx="286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IK solutions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646205" y="1484203"/>
            <a:ext cx="388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the problem as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colouring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690554" y="1490522"/>
            <a:ext cx="234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3" y="2610917"/>
            <a:ext cx="2215809" cy="2209478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6" y="2854318"/>
            <a:ext cx="2296900" cy="17226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95" y="2610916"/>
            <a:ext cx="2190594" cy="2209478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33" y="2610917"/>
            <a:ext cx="2200035" cy="2209478"/>
          </a:xfrm>
          <a:prstGeom prst="rect">
            <a:avLst/>
          </a:prstGeom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7A68C-F295-463F-8B1A-31B47FC011DD}"/>
              </a:ext>
            </a:extLst>
          </p:cNvPr>
          <p:cNvSpPr txBox="1"/>
          <p:nvPr/>
        </p:nvSpPr>
        <p:spPr>
          <a:xfrm>
            <a:off x="2087950" y="5078405"/>
            <a:ext cx="79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small set of task constraints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 overlook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existence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simply-connected cells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0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000">
        <p:fade/>
      </p:transition>
    </mc:Choice>
    <mc:Fallback xmlns="">
      <p:transition spd="med" advClick="0" advTm="8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818393" y="949085"/>
            <a:ext cx="5833574" cy="2342856"/>
            <a:chOff x="66675" y="2227018"/>
            <a:chExt cx="6770266" cy="27190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71" y="2227018"/>
              <a:ext cx="5648870" cy="271904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852" t="27742" r="39084" b="27769"/>
            <a:stretch/>
          </p:blipFill>
          <p:spPr>
            <a:xfrm>
              <a:off x="66675" y="2981325"/>
              <a:ext cx="4562475" cy="120967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Finiteness of Solving Simply-connected 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5044527"/>
            <a:ext cx="7086600" cy="1381125"/>
          </a:xfrm>
          <a:prstGeom prst="rect">
            <a:avLst/>
          </a:prstGeom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181246" y="1668954"/>
            <a:ext cx="4054423" cy="66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starting or ending at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middle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edges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247" y="4617512"/>
            <a:ext cx="455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intersecting cutting paths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1247" y="2797743"/>
            <a:ext cx="541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stretching across edges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34" y="3154855"/>
            <a:ext cx="7172325" cy="13239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646928" y="4202013"/>
            <a:ext cx="3154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applicable for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simply-connected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01BC2E-C549-4780-9314-7662C6D8EE10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</p:spTree>
    <p:extLst>
      <p:ext uri="{BB962C8B-B14F-4D97-AF65-F5344CB8AC3E}">
        <p14:creationId xmlns:p14="http://schemas.microsoft.com/office/powerpoint/2010/main" val="4370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BE38C0-F074-44E2-97D3-6719A1B16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03" y="1302676"/>
            <a:ext cx="4486449" cy="37034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Simply-connected Cells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Cell Subdivision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65647" y="5405586"/>
                <a:ext cx="1014167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simply-connected cell with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edges, the number of divisions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7" y="5405586"/>
                <a:ext cx="10141676" cy="738664"/>
              </a:xfrm>
              <a:prstGeom prst="rect">
                <a:avLst/>
              </a:prstGeom>
              <a:blipFill>
                <a:blip r:embed="rId4"/>
                <a:stretch>
                  <a:fillRect l="-962" t="-6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>
            <a:cxnSpLocks/>
          </p:cNvCxnSpPr>
          <p:nvPr/>
        </p:nvCxnSpPr>
        <p:spPr>
          <a:xfrm>
            <a:off x="6096000" y="1657360"/>
            <a:ext cx="0" cy="3219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DFAF9388-607D-41AD-AD00-EEC8EC5AC65F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1E0F7-3AC2-4498-BD41-6CDDD5A40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2" y="2235316"/>
            <a:ext cx="4900443" cy="20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904351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B4847-6853-4F2F-9775-3AE458CE4DAE}"/>
              </a:ext>
            </a:extLst>
          </p:cNvPr>
          <p:cNvSpPr txBox="1"/>
          <p:nvPr/>
        </p:nvSpPr>
        <p:spPr>
          <a:xfrm>
            <a:off x="828294" y="1808157"/>
            <a:ext cx="107506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NCPP problem with least discontinuities can be modelled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graph as long as: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point contact between surface and the end-effector is assumed</a:t>
            </a: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and their neighbors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discarded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defined in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joint-space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satisfying strict inequalities.</a:t>
            </a:r>
          </a:p>
          <a:p>
            <a:pPr marL="342900" indent="-342900">
              <a:buAutoNum type="arabicParenBoth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details and proof)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059793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non Simply-connected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Cells due to Collision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右大括号 43">
            <a:extLst>
              <a:ext uri="{FF2B5EF4-FFF2-40B4-BE49-F238E27FC236}">
                <a16:creationId xmlns:a16="http://schemas.microsoft.com/office/drawing/2014/main" id="{637C6FBD-69CB-4DAE-86AC-4F0E9B89EFAE}"/>
              </a:ext>
            </a:extLst>
          </p:cNvPr>
          <p:cNvSpPr/>
          <p:nvPr/>
        </p:nvSpPr>
        <p:spPr>
          <a:xfrm>
            <a:off x="8664250" y="1745766"/>
            <a:ext cx="294363" cy="4947829"/>
          </a:xfrm>
          <a:prstGeom prst="rightBrace">
            <a:avLst>
              <a:gd name="adj1" fmla="val 10335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B8506-C21D-4DD8-ADF5-FDA3E74F9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37" y="4086169"/>
            <a:ext cx="1106566" cy="1303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5DE40A-FE6F-4C31-A041-0F851390A1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62" y="5389883"/>
            <a:ext cx="1106566" cy="1303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8B17E6-3EE6-43C4-87B4-11F76537D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60" y="2278229"/>
            <a:ext cx="2960156" cy="3487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AB22F6-B7AB-48A5-AFE9-A8DC3D29D1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4" y="2782292"/>
            <a:ext cx="1106566" cy="1303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CF282A-A2B5-45F8-A32D-42B240070A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5542781"/>
            <a:ext cx="1059793" cy="10597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89483B-9549-4880-8F04-B336B3655D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0" y="1721590"/>
            <a:ext cx="1059793" cy="10597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CADFF5-2C1F-4C9E-BD6E-365F6DFC0B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2894769"/>
            <a:ext cx="1059793" cy="10597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310ABB-35AE-42FC-8D2B-CBEBEE23C4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4218775"/>
            <a:ext cx="1059793" cy="1059793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D67354B-ACA9-41B3-898C-EA5E5523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03" y="1437528"/>
            <a:ext cx="5187813" cy="7264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“Holes” in cells appear due to collision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D3FAC-48ED-4BF6-BE31-4FB94222B8B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3" y="3201997"/>
            <a:ext cx="2035366" cy="203536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466F18D-7D29-446B-B30F-26288F255693}"/>
              </a:ext>
            </a:extLst>
          </p:cNvPr>
          <p:cNvCxnSpPr>
            <a:cxnSpLocks/>
          </p:cNvCxnSpPr>
          <p:nvPr/>
        </p:nvCxnSpPr>
        <p:spPr>
          <a:xfrm>
            <a:off x="2106686" y="2342984"/>
            <a:ext cx="2671972" cy="120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0147487-62DD-483B-915C-ECB78E2D2A13}"/>
              </a:ext>
            </a:extLst>
          </p:cNvPr>
          <p:cNvCxnSpPr>
            <a:cxnSpLocks/>
          </p:cNvCxnSpPr>
          <p:nvPr/>
        </p:nvCxnSpPr>
        <p:spPr>
          <a:xfrm flipV="1">
            <a:off x="1669496" y="3709674"/>
            <a:ext cx="668066" cy="8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EA7CAE1-737C-4009-AA2C-AE1D69E5E612}"/>
              </a:ext>
            </a:extLst>
          </p:cNvPr>
          <p:cNvCxnSpPr>
            <a:cxnSpLocks/>
          </p:cNvCxnSpPr>
          <p:nvPr/>
        </p:nvCxnSpPr>
        <p:spPr>
          <a:xfrm>
            <a:off x="1367871" y="4648751"/>
            <a:ext cx="917575" cy="12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2197887-6A9A-4C51-B769-8473643714BF}"/>
              </a:ext>
            </a:extLst>
          </p:cNvPr>
          <p:cNvCxnSpPr>
            <a:cxnSpLocks/>
          </p:cNvCxnSpPr>
          <p:nvPr/>
        </p:nvCxnSpPr>
        <p:spPr>
          <a:xfrm>
            <a:off x="1710771" y="5874301"/>
            <a:ext cx="574675" cy="2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B0397A0-DE45-44B5-931A-DF4367660EFE}"/>
              </a:ext>
            </a:extLst>
          </p:cNvPr>
          <p:cNvSpPr txBox="1"/>
          <p:nvPr/>
        </p:nvSpPr>
        <p:spPr>
          <a:xfrm>
            <a:off x="3829261" y="6043192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 about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hit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“hilly terrain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1F393CD-2FDC-49DD-893D-3ED4CE4BB694}"/>
              </a:ext>
            </a:extLst>
          </p:cNvPr>
          <p:cNvCxnSpPr>
            <a:stCxn id="48" idx="0"/>
          </p:cNvCxnSpPr>
          <p:nvPr/>
        </p:nvCxnSpPr>
        <p:spPr>
          <a:xfrm flipV="1">
            <a:off x="5829168" y="4218775"/>
            <a:ext cx="0" cy="182441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8089317-FB32-47E2-9883-1C7C19E04D4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5829168" y="4437246"/>
            <a:ext cx="176996" cy="160594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295E8-55BF-4153-81AC-01DC7EADCCDA}"/>
              </a:ext>
            </a:extLst>
          </p:cNvPr>
          <p:cNvSpPr txBox="1"/>
          <p:nvPr/>
        </p:nvSpPr>
        <p:spPr>
          <a:xfrm>
            <a:off x="9148003" y="550496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topological graph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B0B3D3E-7307-47A9-AF2A-9626600CD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6" y="2023608"/>
            <a:ext cx="2891661" cy="2891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200329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Simply-connected Cells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Non-binary Metrics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51" y="3469439"/>
            <a:ext cx="2538210" cy="15229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51" y="1914645"/>
            <a:ext cx="2538210" cy="1522927"/>
          </a:xfrm>
          <a:prstGeom prst="rect">
            <a:avLst/>
          </a:prstGeom>
        </p:spPr>
      </p:pic>
      <p:cxnSp>
        <p:nvCxnSpPr>
          <p:cNvPr id="6" name="直接箭头连接符 5"/>
          <p:cNvCxnSpPr>
            <a:cxnSpLocks/>
            <a:endCxn id="5" idx="1"/>
          </p:cNvCxnSpPr>
          <p:nvPr/>
        </p:nvCxnSpPr>
        <p:spPr>
          <a:xfrm flipV="1">
            <a:off x="4134678" y="2676109"/>
            <a:ext cx="1516473" cy="1160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cxnSpLocks/>
            <a:endCxn id="4" idx="1"/>
          </p:cNvCxnSpPr>
          <p:nvPr/>
        </p:nvCxnSpPr>
        <p:spPr>
          <a:xfrm>
            <a:off x="3309730" y="4046236"/>
            <a:ext cx="2341421" cy="184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330053" y="2491442"/>
            <a:ext cx="2204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manipulability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(brighter color)</a:t>
            </a:r>
          </a:p>
        </p:txBody>
      </p:sp>
      <p:sp>
        <p:nvSpPr>
          <p:cNvPr id="13" name="矩形 12"/>
          <p:cNvSpPr/>
          <p:nvPr/>
        </p:nvSpPr>
        <p:spPr>
          <a:xfrm>
            <a:off x="8330053" y="4046236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manipulability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(darker color)</a:t>
            </a:r>
          </a:p>
        </p:txBody>
      </p:sp>
      <p:sp>
        <p:nvSpPr>
          <p:cNvPr id="14" name="矩形 13"/>
          <p:cNvSpPr/>
          <p:nvPr/>
        </p:nvSpPr>
        <p:spPr>
          <a:xfrm>
            <a:off x="10649577" y="2279443"/>
            <a:ext cx="198117" cy="2316258"/>
          </a:xfrm>
          <a:prstGeom prst="rect">
            <a:avLst/>
          </a:prstGeom>
          <a:gradFill>
            <a:gsLst>
              <a:gs pos="0">
                <a:srgbClr val="7AFEFE"/>
              </a:gs>
              <a:gs pos="100000">
                <a:srgbClr val="7A7B7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1354" y="1433963"/>
            <a:ext cx="4689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Metric: configuration manipulability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2DCD2A-C47C-47C2-8947-9B22D316C925}"/>
              </a:ext>
            </a:extLst>
          </p:cNvPr>
          <p:cNvSpPr txBox="1"/>
          <p:nvPr/>
        </p:nvSpPr>
        <p:spPr>
          <a:xfrm>
            <a:off x="1087981" y="5543791"/>
            <a:ext cx="694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 metrics produce complex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B0B3D3E-7307-47A9-AF2A-9626600CD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2474463"/>
            <a:ext cx="1307405" cy="1307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200329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14951" y="1439835"/>
            <a:ext cx="9694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 with different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manipulability thresholds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C22277-FE84-4C5D-8057-652991F1B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90" y="2469850"/>
            <a:ext cx="1307405" cy="13074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41693D-136E-464E-94AE-6CB9394BC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83" y="2474462"/>
            <a:ext cx="1301341" cy="1301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CF1AD2A-C884-4FA7-85E6-E5E889B076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2" y="2478549"/>
            <a:ext cx="1301341" cy="13013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A85948-6D0F-413B-B1CB-B74DE714F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41" y="2481032"/>
            <a:ext cx="1301340" cy="130134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0C0ED4E-6BF4-44AA-B83E-55BF018C90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68" y="2467248"/>
            <a:ext cx="1315123" cy="13151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E815DD-D475-4423-B31A-DB1D01800E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77" y="2472936"/>
            <a:ext cx="1315123" cy="1315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A168793-456E-4417-B186-9E691FD05E8A}"/>
                  </a:ext>
                </a:extLst>
              </p:cNvPr>
              <p:cNvSpPr txBox="1"/>
              <p:nvPr/>
            </p:nvSpPr>
            <p:spPr>
              <a:xfrm>
                <a:off x="1517744" y="2022400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&gt;0.06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A168793-456E-4417-B186-9E691FD0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44" y="2022400"/>
                <a:ext cx="732573" cy="276999"/>
              </a:xfrm>
              <a:prstGeom prst="rect">
                <a:avLst/>
              </a:prstGeom>
              <a:blipFill>
                <a:blip r:embed="rId10"/>
                <a:stretch>
                  <a:fillRect l="-5000" r="-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8D1B0-8288-4BA1-8467-D8264FEE9D62}"/>
                  </a:ext>
                </a:extLst>
              </p:cNvPr>
              <p:cNvSpPr txBox="1"/>
              <p:nvPr/>
            </p:nvSpPr>
            <p:spPr>
              <a:xfrm>
                <a:off x="2949970" y="2022265"/>
                <a:ext cx="663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&gt;0.0</m:t>
                    </m:r>
                  </m:oMath>
                </a14:m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8D1B0-8288-4BA1-8467-D8264FEE9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70" y="2022265"/>
                <a:ext cx="663643" cy="276999"/>
              </a:xfrm>
              <a:prstGeom prst="rect">
                <a:avLst/>
              </a:prstGeom>
              <a:blipFill>
                <a:blip r:embed="rId11"/>
                <a:stretch>
                  <a:fillRect l="-11009" t="-28889" r="-2018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335B236-5960-490E-ACA6-A61C76F2DF11}"/>
                  </a:ext>
                </a:extLst>
              </p:cNvPr>
              <p:cNvSpPr txBox="1"/>
              <p:nvPr/>
            </p:nvSpPr>
            <p:spPr>
              <a:xfrm>
                <a:off x="4313266" y="202226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&gt;0.08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335B236-5960-490E-ACA6-A61C76F2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266" y="2022265"/>
                <a:ext cx="732573" cy="276999"/>
              </a:xfrm>
              <a:prstGeom prst="rect">
                <a:avLst/>
              </a:prstGeom>
              <a:blipFill>
                <a:blip r:embed="rId12"/>
                <a:stretch>
                  <a:fillRect l="-5000" r="-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8F8DE8-5A6A-4828-BF94-59250FDACB5A}"/>
                  </a:ext>
                </a:extLst>
              </p:cNvPr>
              <p:cNvSpPr txBox="1"/>
              <p:nvPr/>
            </p:nvSpPr>
            <p:spPr>
              <a:xfrm>
                <a:off x="5633001" y="202554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8F8DE8-5A6A-4828-BF94-59250FD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01" y="2025545"/>
                <a:ext cx="732573" cy="276999"/>
              </a:xfrm>
              <a:prstGeom prst="rect">
                <a:avLst/>
              </a:prstGeom>
              <a:blipFill>
                <a:blip r:embed="rId13"/>
                <a:stretch>
                  <a:fillRect l="-5000" r="-75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233746F-BD54-47BF-AB19-1D5933DEC7A6}"/>
                  </a:ext>
                </a:extLst>
              </p:cNvPr>
              <p:cNvSpPr txBox="1"/>
              <p:nvPr/>
            </p:nvSpPr>
            <p:spPr>
              <a:xfrm>
                <a:off x="7102724" y="202718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233746F-BD54-47BF-AB19-1D5933DEC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24" y="2027185"/>
                <a:ext cx="732573" cy="276999"/>
              </a:xfrm>
              <a:prstGeom prst="rect">
                <a:avLst/>
              </a:prstGeom>
              <a:blipFill>
                <a:blip r:embed="rId14"/>
                <a:stretch>
                  <a:fillRect l="-5000" r="-7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E4153DA-906B-4518-809E-9071919DA9C7}"/>
                  </a:ext>
                </a:extLst>
              </p:cNvPr>
              <p:cNvSpPr txBox="1"/>
              <p:nvPr/>
            </p:nvSpPr>
            <p:spPr>
              <a:xfrm>
                <a:off x="8390771" y="202718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E4153DA-906B-4518-809E-9071919D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71" y="2027185"/>
                <a:ext cx="732573" cy="276999"/>
              </a:xfrm>
              <a:prstGeom prst="rect">
                <a:avLst/>
              </a:prstGeom>
              <a:blipFill>
                <a:blip r:embed="rId15"/>
                <a:stretch>
                  <a:fillRect l="-4959" r="-661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DCE953-F6BE-4DF2-9FAD-3F65AA39DF11}"/>
                  </a:ext>
                </a:extLst>
              </p:cNvPr>
              <p:cNvSpPr txBox="1"/>
              <p:nvPr/>
            </p:nvSpPr>
            <p:spPr>
              <a:xfrm>
                <a:off x="9947316" y="2027185"/>
                <a:ext cx="663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&gt;0.1</m:t>
                    </m:r>
                  </m:oMath>
                </a14:m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DCE953-F6BE-4DF2-9FAD-3F65AA39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316" y="2027185"/>
                <a:ext cx="663643" cy="276999"/>
              </a:xfrm>
              <a:prstGeom prst="rect">
                <a:avLst/>
              </a:prstGeom>
              <a:blipFill>
                <a:blip r:embed="rId16"/>
                <a:stretch>
                  <a:fillRect l="-11009" t="-28889" r="-2018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DA0E5AFC-352C-4F31-ACD9-C4191DEC8E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4156768"/>
            <a:ext cx="1307405" cy="13074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AC38C81-64E2-4889-938A-B49DBCD2D89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90" y="4160324"/>
            <a:ext cx="1307405" cy="130740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52DF57D-B79B-47BA-B818-6D0ABFB0922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5" y="4156767"/>
            <a:ext cx="1301341" cy="13013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8C0549E-E450-456E-812E-590428977DE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17" y="4156768"/>
            <a:ext cx="1301342" cy="130134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53C61EA-F222-49FC-AD78-0B248732199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98" y="4156767"/>
            <a:ext cx="1301340" cy="130134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D83D494-E8B2-44D0-A390-372177E6C69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77" y="4158317"/>
            <a:ext cx="1301340" cy="130134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430ECA8-873F-4705-872D-EF889CCA9FC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77" y="4156767"/>
            <a:ext cx="1301340" cy="13013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5094FB5-CBB6-4323-95FD-6A59743585B2}"/>
              </a:ext>
            </a:extLst>
          </p:cNvPr>
          <p:cNvSpPr txBox="1"/>
          <p:nvPr/>
        </p:nvSpPr>
        <p:spPr>
          <a:xfrm>
            <a:off x="6288036" y="593719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all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wrist-flipped configurations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become invalid)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C910595D-88BD-4E71-847F-F6896879F24F}"/>
              </a:ext>
            </a:extLst>
          </p:cNvPr>
          <p:cNvSpPr/>
          <p:nvPr/>
        </p:nvSpPr>
        <p:spPr>
          <a:xfrm rot="16200000">
            <a:off x="8748362" y="3686867"/>
            <a:ext cx="241393" cy="4107717"/>
          </a:xfrm>
          <a:prstGeom prst="leftBrace">
            <a:avLst>
              <a:gd name="adj1" fmla="val 8725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00">
        <p:fade/>
      </p:transition>
    </mc:Choice>
    <mc:Fallback xmlns="">
      <p:transition spd="med" advClick="0" advTm="2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1856</Words>
  <Application>Microsoft Office PowerPoint</Application>
  <PresentationFormat>Widescreen</PresentationFormat>
  <Paragraphs>277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等线</vt:lpstr>
      <vt:lpstr>等线 Light</vt:lpstr>
      <vt:lpstr>Times New Roman</vt:lpstr>
      <vt:lpstr>Wingdings</vt:lpstr>
      <vt:lpstr>Office 主题​​</vt:lpstr>
      <vt:lpstr>Non-revisiting Coverage Task with Minimal Discontinuities for Non-redundant Manipulators</vt:lpstr>
      <vt:lpstr>Problem </vt:lpstr>
      <vt:lpstr>Previous Work Problem Modeling  </vt:lpstr>
      <vt:lpstr>Previous Work Finiteness of Solving Simply-connected Cells  </vt:lpstr>
      <vt:lpstr>Previous Work Simply-connected Cells – Cell Subdivision </vt:lpstr>
      <vt:lpstr>Contribution 1: Problem Modeling </vt:lpstr>
      <vt:lpstr>Contribution 1: Problem Modeling Example of non Simply-connected Cells due to Collision </vt:lpstr>
      <vt:lpstr>Contribution 1: Problem Modeling Example of non Simply-connected Cells due to Non-binary Metrics</vt:lpstr>
      <vt:lpstr>Contribution 1: Problem Modeling </vt:lpstr>
      <vt:lpstr>Contribution 2: A Systematic Solution of Topological Graphs </vt:lpstr>
      <vt:lpstr>Contribution 2: A Systematic Solution of Topological Graphs Solution of Genus-1 Cells </vt:lpstr>
      <vt:lpstr>Contribution 2: A Systematic Solution of Topological Graphs Solution of Genus-1 Cells</vt:lpstr>
      <vt:lpstr>Contribution 2: A Systematic Solution of Topological Graphs Solution of Genus-1 Cells</vt:lpstr>
      <vt:lpstr>Contribution 2: A Systematic Solution of Topological Graphs Solution of Genus-1 Cells</vt:lpstr>
      <vt:lpstr>Contribution 2: A Systematic Solution of Topological Graphs Counter Example  </vt:lpstr>
      <vt:lpstr>Contribution 2: A Systematic Solution of Topological Graphs 2-Stage Process: Solution of Genus-1 Cells</vt:lpstr>
      <vt:lpstr>Contribution 2: A Systematic Solution of Topological Graphs Example of the Solving Process</vt:lpstr>
      <vt:lpstr>Contribution 2: A Systematic Solution of Topological Graphs 3-Stage Process: Solution of Genus-2 Cells</vt:lpstr>
      <vt:lpstr>Contribution 2: A Systematic Solution of Topological Graphs 3-Stage Process: Solution of Genus-2 Cells</vt:lpstr>
      <vt:lpstr>Contribution 2: A Systematic Solution of Topological Graphs (n+1)-Stage Process: Solution of Genus-n Cells</vt:lpstr>
      <vt:lpstr>Contribution 2: A Systematic Solution of Topological Graphs Example of (n+1)-Stage Process</vt:lpstr>
      <vt:lpstr>Experiment : Polishing a Mobiüs Strip</vt:lpstr>
      <vt:lpstr>Experiment : Polishing a Mobiüs Strip</vt:lpstr>
      <vt:lpstr>Experiment : Polishing a Swimming Ring</vt:lpstr>
      <vt:lpstr>Experiment : Polishing a Swimming Ring</vt:lpstr>
      <vt:lpstr>Experiment : Polishing a “Hilly Terrain”</vt:lpstr>
      <vt:lpstr>Experiment : Polishing a “Hilly Terrain”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tong</dc:creator>
  <cp:lastModifiedBy>Jaime Valls Miro</cp:lastModifiedBy>
  <cp:revision>626</cp:revision>
  <dcterms:created xsi:type="dcterms:W3CDTF">2019-12-29T06:06:50Z</dcterms:created>
  <dcterms:modified xsi:type="dcterms:W3CDTF">2020-06-15T23:57:10Z</dcterms:modified>
</cp:coreProperties>
</file>